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37" r:id="rId1"/>
  </p:sldMasterIdLst>
  <p:notesMasterIdLst>
    <p:notesMasterId r:id="rId26"/>
  </p:notesMasterIdLst>
  <p:sldIdLst>
    <p:sldId id="256" r:id="rId2"/>
    <p:sldId id="275" r:id="rId3"/>
    <p:sldId id="277" r:id="rId4"/>
    <p:sldId id="257" r:id="rId5"/>
    <p:sldId id="276" r:id="rId6"/>
    <p:sldId id="278" r:id="rId7"/>
    <p:sldId id="258" r:id="rId8"/>
    <p:sldId id="260" r:id="rId9"/>
    <p:sldId id="261" r:id="rId10"/>
    <p:sldId id="279" r:id="rId11"/>
    <p:sldId id="262" r:id="rId12"/>
    <p:sldId id="282" r:id="rId13"/>
    <p:sldId id="263" r:id="rId14"/>
    <p:sldId id="264" r:id="rId15"/>
    <p:sldId id="265" r:id="rId16"/>
    <p:sldId id="267" r:id="rId17"/>
    <p:sldId id="283" r:id="rId18"/>
    <p:sldId id="273" r:id="rId19"/>
    <p:sldId id="274" r:id="rId20"/>
    <p:sldId id="269" r:id="rId21"/>
    <p:sldId id="270" r:id="rId22"/>
    <p:sldId id="280" r:id="rId23"/>
    <p:sldId id="281" r:id="rId24"/>
    <p:sldId id="284" r:id="rId25"/>
  </p:sldIdLst>
  <p:sldSz cx="6858000" cy="9906000" type="A4"/>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F4D8DD-51F6-4697-9873-C1C98AD1E591}">
          <p14:sldIdLst>
            <p14:sldId id="256"/>
            <p14:sldId id="275"/>
            <p14:sldId id="277"/>
            <p14:sldId id="257"/>
            <p14:sldId id="276"/>
            <p14:sldId id="278"/>
            <p14:sldId id="258"/>
            <p14:sldId id="260"/>
          </p14:sldIdLst>
        </p14:section>
        <p14:section name="Untitled Section" id="{BA1F5071-C7D1-477B-A6AB-AF7F1742EBE4}">
          <p14:sldIdLst>
            <p14:sldId id="261"/>
            <p14:sldId id="279"/>
            <p14:sldId id="262"/>
            <p14:sldId id="282"/>
            <p14:sldId id="263"/>
            <p14:sldId id="264"/>
            <p14:sldId id="265"/>
            <p14:sldId id="267"/>
            <p14:sldId id="283"/>
            <p14:sldId id="273"/>
            <p14:sldId id="274"/>
            <p14:sldId id="269"/>
            <p14:sldId id="270"/>
            <p14:sldId id="280"/>
            <p14:sldId id="281"/>
            <p14:sldId id="28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5B0"/>
    <a:srgbClr val="29A3FF"/>
    <a:srgbClr val="73D0F1"/>
    <a:srgbClr val="85D6F3"/>
    <a:srgbClr val="6CCDF0"/>
    <a:srgbClr val="43BFEB"/>
    <a:srgbClr val="5CC8EE"/>
    <a:srgbClr val="6ACDF0"/>
    <a:srgbClr val="42BFEC"/>
    <a:srgbClr val="E951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21" autoAdjust="0"/>
    <p:restoredTop sz="94660"/>
  </p:normalViewPr>
  <p:slideViewPr>
    <p:cSldViewPr snapToGrid="0">
      <p:cViewPr>
        <p:scale>
          <a:sx n="110" d="100"/>
          <a:sy n="110" d="100"/>
        </p:scale>
        <p:origin x="558" y="-40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0339F163-B784-40A4-A807-112735805B25}" type="datetimeFigureOut">
              <a:rPr lang="en-US" smtClean="0"/>
              <a:t>09-May-26</a:t>
            </a:fld>
            <a:endParaRPr lang="en-US"/>
          </a:p>
        </p:txBody>
      </p:sp>
      <p:sp>
        <p:nvSpPr>
          <p:cNvPr id="4" name="Slide Image Placeholder 3"/>
          <p:cNvSpPr>
            <a:spLocks noGrp="1" noRot="1" noChangeAspect="1"/>
          </p:cNvSpPr>
          <p:nvPr>
            <p:ph type="sldImg" idx="2"/>
          </p:nvPr>
        </p:nvSpPr>
        <p:spPr>
          <a:xfrm>
            <a:off x="4146550" y="841375"/>
            <a:ext cx="1573213" cy="22733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FE7DC5E4-0B4E-4DBF-AEFE-1B75CC75904F}" type="slidenum">
              <a:rPr lang="en-US" smtClean="0"/>
              <a:t>‹#›</a:t>
            </a:fld>
            <a:endParaRPr lang="en-US"/>
          </a:p>
        </p:txBody>
      </p:sp>
    </p:spTree>
    <p:extLst>
      <p:ext uri="{BB962C8B-B14F-4D97-AF65-F5344CB8AC3E}">
        <p14:creationId xmlns:p14="http://schemas.microsoft.com/office/powerpoint/2010/main" val="3442999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6550" y="841375"/>
            <a:ext cx="1573213" cy="22733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7DC5E4-0B4E-4DBF-AEFE-1B75CC75904F}" type="slidenum">
              <a:rPr lang="en-US" smtClean="0"/>
              <a:t>1</a:t>
            </a:fld>
            <a:endParaRPr lang="en-US"/>
          </a:p>
        </p:txBody>
      </p:sp>
    </p:spTree>
    <p:extLst>
      <p:ext uri="{BB962C8B-B14F-4D97-AF65-F5344CB8AC3E}">
        <p14:creationId xmlns:p14="http://schemas.microsoft.com/office/powerpoint/2010/main" val="2280449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6550" y="841375"/>
            <a:ext cx="1573213" cy="22733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7DC5E4-0B4E-4DBF-AEFE-1B75CC75904F}" type="slidenum">
              <a:rPr lang="en-US" smtClean="0"/>
              <a:t>4</a:t>
            </a:fld>
            <a:endParaRPr lang="en-US"/>
          </a:p>
        </p:txBody>
      </p:sp>
    </p:spTree>
    <p:extLst>
      <p:ext uri="{BB962C8B-B14F-4D97-AF65-F5344CB8AC3E}">
        <p14:creationId xmlns:p14="http://schemas.microsoft.com/office/powerpoint/2010/main" val="1720482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7DC5E4-0B4E-4DBF-AEFE-1B75CC75904F}" type="slidenum">
              <a:rPr lang="en-US" smtClean="0"/>
              <a:t>13</a:t>
            </a:fld>
            <a:endParaRPr lang="en-US"/>
          </a:p>
        </p:txBody>
      </p:sp>
    </p:spTree>
    <p:extLst>
      <p:ext uri="{BB962C8B-B14F-4D97-AF65-F5344CB8AC3E}">
        <p14:creationId xmlns:p14="http://schemas.microsoft.com/office/powerpoint/2010/main" val="2599407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7DC5E4-0B4E-4DBF-AEFE-1B75CC75904F}" type="slidenum">
              <a:rPr lang="en-US" smtClean="0"/>
              <a:t>15</a:t>
            </a:fld>
            <a:endParaRPr lang="en-US"/>
          </a:p>
        </p:txBody>
      </p:sp>
    </p:spTree>
    <p:extLst>
      <p:ext uri="{BB962C8B-B14F-4D97-AF65-F5344CB8AC3E}">
        <p14:creationId xmlns:p14="http://schemas.microsoft.com/office/powerpoint/2010/main" val="928049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7DC5E4-0B4E-4DBF-AEFE-1B75CC75904F}" type="slidenum">
              <a:rPr lang="en-US" smtClean="0"/>
              <a:t>20</a:t>
            </a:fld>
            <a:endParaRPr lang="en-US"/>
          </a:p>
        </p:txBody>
      </p:sp>
    </p:spTree>
    <p:extLst>
      <p:ext uri="{BB962C8B-B14F-4D97-AF65-F5344CB8AC3E}">
        <p14:creationId xmlns:p14="http://schemas.microsoft.com/office/powerpoint/2010/main" val="2369317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6350" y="-12231"/>
            <a:ext cx="6878487" cy="9930462"/>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847947" y="3473216"/>
            <a:ext cx="4370039" cy="2377992"/>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847947" y="5851205"/>
            <a:ext cx="4370039" cy="1584410"/>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3197682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80533"/>
            <a:ext cx="4760786" cy="4916311"/>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457200" y="6457245"/>
            <a:ext cx="4760786" cy="2269167"/>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3172174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64" y="880533"/>
            <a:ext cx="4554137" cy="4365978"/>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25806" y="5246511"/>
            <a:ext cx="4064853" cy="550333"/>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457199" y="6457245"/>
            <a:ext cx="4760786" cy="2269167"/>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
        <p:nvSpPr>
          <p:cNvPr id="24" name="TextBox 23"/>
          <p:cNvSpPr txBox="1"/>
          <p:nvPr/>
        </p:nvSpPr>
        <p:spPr>
          <a:xfrm>
            <a:off x="362034" y="1141657"/>
            <a:ext cx="342989" cy="8446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060775" y="4169470"/>
            <a:ext cx="342989" cy="8446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9017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457199" y="2790649"/>
            <a:ext cx="4760786" cy="3748998"/>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457199" y="6539647"/>
            <a:ext cx="4760786" cy="2186765"/>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25341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581164" y="880533"/>
            <a:ext cx="4554137" cy="4365978"/>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457198" y="5796844"/>
            <a:ext cx="4760787" cy="742803"/>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457199" y="6539647"/>
            <a:ext cx="4760786" cy="2186765"/>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
        <p:nvSpPr>
          <p:cNvPr id="24" name="TextBox 23"/>
          <p:cNvSpPr txBox="1"/>
          <p:nvPr/>
        </p:nvSpPr>
        <p:spPr>
          <a:xfrm>
            <a:off x="362034" y="1141657"/>
            <a:ext cx="342989" cy="8446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060775" y="4169470"/>
            <a:ext cx="342989" cy="8446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44227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461886" y="880533"/>
            <a:ext cx="4756099" cy="4365978"/>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457198" y="5796844"/>
            <a:ext cx="4760787" cy="742803"/>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457199" y="6539647"/>
            <a:ext cx="4760786" cy="2186765"/>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2820183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1748524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2984" y="880534"/>
            <a:ext cx="734109" cy="7585429"/>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457199" y="880534"/>
            <a:ext cx="3896270" cy="75854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1452849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325961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199" y="3901254"/>
            <a:ext cx="4760786" cy="263839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457199" y="6539647"/>
            <a:ext cx="4760786" cy="12428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BA8986-BC18-4817-940C-67E75525C273}" type="datetimeFigureOut">
              <a:rPr lang="en-US" smtClean="0"/>
              <a:t>09-May-26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10831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0533"/>
            <a:ext cx="4760786" cy="190782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3120851"/>
            <a:ext cx="2316082" cy="5605560"/>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901903" y="3120853"/>
            <a:ext cx="2316083" cy="5605561"/>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BA8986-BC18-4817-940C-67E75525C273}" type="datetimeFigureOut">
              <a:rPr lang="en-US" smtClean="0"/>
              <a:t>09-May-26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3575790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80533"/>
            <a:ext cx="4760785" cy="190782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199" y="3121420"/>
            <a:ext cx="2318004" cy="832378"/>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199" y="3953801"/>
            <a:ext cx="2318004" cy="477261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899980" y="3121420"/>
            <a:ext cx="2318004" cy="832378"/>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2899980" y="3953801"/>
            <a:ext cx="2318004" cy="477261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BA8986-BC18-4817-940C-67E75525C273}" type="datetimeFigureOut">
              <a:rPr lang="en-US" smtClean="0"/>
              <a:t>09-May-26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150229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199" y="880533"/>
            <a:ext cx="4760786" cy="190782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BA8986-BC18-4817-940C-67E75525C273}" type="datetimeFigureOut">
              <a:rPr lang="en-US" smtClean="0"/>
              <a:t>09-May-26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1041924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A8986-BC18-4817-940C-67E75525C273}" type="datetimeFigureOut">
              <a:rPr lang="en-US" smtClean="0"/>
              <a:t>09-May-26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2918235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2164650"/>
            <a:ext cx="2092637" cy="1846673"/>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2678456" y="743781"/>
            <a:ext cx="2539528" cy="798263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199" y="4011323"/>
            <a:ext cx="2092637" cy="3733093"/>
          </a:xfrm>
        </p:spPr>
        <p:txBody>
          <a:bodyPr>
            <a:normAutofit/>
          </a:bodyPr>
          <a:lstStyle>
            <a:lvl1pPr marL="0" indent="0">
              <a:buNone/>
              <a:defRPr sz="105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A0BA8986-BC18-4817-940C-67E75525C273}" type="datetimeFigureOut">
              <a:rPr lang="en-US" smtClean="0"/>
              <a:t>09-May-26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3538712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6934200"/>
            <a:ext cx="4760786" cy="818622"/>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199" y="880533"/>
            <a:ext cx="4760786" cy="5554926"/>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57199" y="7752822"/>
            <a:ext cx="4760786" cy="973590"/>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0BA8986-BC18-4817-940C-67E75525C273}" type="datetimeFigureOut">
              <a:rPr lang="en-US" smtClean="0"/>
              <a:t>09-May-26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DF7295-6262-4EAC-8BAA-B833BA16C36A}" type="slidenum">
              <a:rPr lang="en-US" smtClean="0"/>
              <a:t>‹#›</a:t>
            </a:fld>
            <a:endParaRPr lang="en-US"/>
          </a:p>
        </p:txBody>
      </p:sp>
    </p:spTree>
    <p:extLst>
      <p:ext uri="{BB962C8B-B14F-4D97-AF65-F5344CB8AC3E}">
        <p14:creationId xmlns:p14="http://schemas.microsoft.com/office/powerpoint/2010/main" val="1620135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6350" y="-12231"/>
            <a:ext cx="6878488" cy="9930462"/>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457200" y="880533"/>
            <a:ext cx="4760785" cy="190782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199" y="3120853"/>
            <a:ext cx="4760786" cy="56055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053944" y="8726414"/>
            <a:ext cx="513099"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A0BA8986-BC18-4817-940C-67E75525C273}" type="datetimeFigureOut">
              <a:rPr lang="en-US" smtClean="0"/>
              <a:t>09-May-26</a:t>
            </a:fld>
            <a:endParaRPr lang="en-US"/>
          </a:p>
        </p:txBody>
      </p:sp>
      <p:sp>
        <p:nvSpPr>
          <p:cNvPr id="5" name="Footer Placeholder 4"/>
          <p:cNvSpPr>
            <a:spLocks noGrp="1"/>
          </p:cNvSpPr>
          <p:nvPr>
            <p:ph type="ftr" sz="quarter" idx="3"/>
          </p:nvPr>
        </p:nvSpPr>
        <p:spPr>
          <a:xfrm>
            <a:off x="457200" y="8726414"/>
            <a:ext cx="3467230" cy="527403"/>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33507" y="8726414"/>
            <a:ext cx="384479" cy="527403"/>
          </a:xfrm>
          <a:prstGeom prst="rect">
            <a:avLst/>
          </a:prstGeom>
        </p:spPr>
        <p:txBody>
          <a:bodyPr vert="horz" lIns="91440" tIns="45720" rIns="91440" bIns="45720" rtlCol="0" anchor="ctr"/>
          <a:lstStyle>
            <a:lvl1pPr algn="r">
              <a:defRPr sz="675">
                <a:solidFill>
                  <a:schemeClr val="accent1"/>
                </a:solidFill>
              </a:defRPr>
            </a:lvl1pPr>
          </a:lstStyle>
          <a:p>
            <a:fld id="{E8DF7295-6262-4EAC-8BAA-B833BA16C36A}" type="slidenum">
              <a:rPr lang="en-US" smtClean="0"/>
              <a:t>‹#›</a:t>
            </a:fld>
            <a:endParaRPr lang="en-US"/>
          </a:p>
        </p:txBody>
      </p:sp>
    </p:spTree>
    <p:extLst>
      <p:ext uri="{BB962C8B-B14F-4D97-AF65-F5344CB8AC3E}">
        <p14:creationId xmlns:p14="http://schemas.microsoft.com/office/powerpoint/2010/main" val="1745689479"/>
      </p:ext>
    </p:extLst>
  </p:cSld>
  <p:clrMap bg1="lt1" tx1="dk1" bg2="lt2" tx2="dk2" accent1="accent1" accent2="accent2" accent3="accent3" accent4="accent4" accent5="accent5" accent6="accent6" hlink="hlink" folHlink="folHlink"/>
  <p:sldLayoutIdLst>
    <p:sldLayoutId id="2147484538" r:id="rId1"/>
    <p:sldLayoutId id="2147484539" r:id="rId2"/>
    <p:sldLayoutId id="2147484540" r:id="rId3"/>
    <p:sldLayoutId id="2147484541" r:id="rId4"/>
    <p:sldLayoutId id="2147484542" r:id="rId5"/>
    <p:sldLayoutId id="2147484543" r:id="rId6"/>
    <p:sldLayoutId id="2147484544" r:id="rId7"/>
    <p:sldLayoutId id="2147484545" r:id="rId8"/>
    <p:sldLayoutId id="2147484546" r:id="rId9"/>
    <p:sldLayoutId id="2147484547" r:id="rId10"/>
    <p:sldLayoutId id="2147484548" r:id="rId11"/>
    <p:sldLayoutId id="2147484549" r:id="rId12"/>
    <p:sldLayoutId id="2147484550" r:id="rId13"/>
    <p:sldLayoutId id="2147484551" r:id="rId14"/>
    <p:sldLayoutId id="2147484552" r:id="rId15"/>
    <p:sldLayoutId id="2147484553"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www.moralfashion.com/" TargetMode="External"/><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 Id="rId5" Type="http://schemas.openxmlformats.org/officeDocument/2006/relationships/image" Target="../media/image18.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G"/><Relationship Id="rId7" Type="http://schemas.openxmlformats.org/officeDocument/2006/relationships/image" Target="../media/image28.jpeg"/><Relationship Id="rId2" Type="http://schemas.openxmlformats.org/officeDocument/2006/relationships/image" Target="../media/image23.JPG"/><Relationship Id="rId1" Type="http://schemas.openxmlformats.org/officeDocument/2006/relationships/slideLayout" Target="../slideLayouts/slideLayout8.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mailto:mehedi@moralfashion.com" TargetMode="External"/><Relationship Id="rId2" Type="http://schemas.openxmlformats.org/officeDocument/2006/relationships/hyperlink" Target="mailto:info@moralfashion.com" TargetMode="External"/><Relationship Id="rId1" Type="http://schemas.openxmlformats.org/officeDocument/2006/relationships/slideLayout" Target="../slideLayouts/slideLayout6.xml"/><Relationship Id="rId4" Type="http://schemas.openxmlformats.org/officeDocument/2006/relationships/hyperlink" Target="mailto:showkat@moralfashion.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98FF006-26AF-9B70-22D9-8F3EECEBE0B1}"/>
              </a:ext>
            </a:extLst>
          </p:cNvPr>
          <p:cNvSpPr txBox="1"/>
          <p:nvPr/>
        </p:nvSpPr>
        <p:spPr>
          <a:xfrm>
            <a:off x="0" y="2143101"/>
            <a:ext cx="6753225"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b="1" dirty="0">
                <a:latin typeface="Times New Roman" panose="02020603050405020304" pitchFamily="18" charset="0"/>
                <a:cs typeface="Times New Roman" panose="02020603050405020304" pitchFamily="18" charset="0"/>
              </a:rPr>
              <a:t>MORAL </a:t>
            </a:r>
            <a:r>
              <a:rPr lang="en-US" sz="4000" b="1" dirty="0">
                <a:solidFill>
                  <a:srgbClr val="0070C0"/>
                </a:solidFill>
                <a:latin typeface="Times New Roman" panose="02020603050405020304" pitchFamily="18" charset="0"/>
                <a:cs typeface="Times New Roman" panose="02020603050405020304" pitchFamily="18" charset="0"/>
              </a:rPr>
              <a:t>F</a:t>
            </a:r>
            <a:r>
              <a:rPr lang="en-US" sz="4000" b="1" dirty="0">
                <a:latin typeface="Times New Roman" panose="02020603050405020304" pitchFamily="18" charset="0"/>
                <a:cs typeface="Times New Roman" panose="02020603050405020304" pitchFamily="18" charset="0"/>
              </a:rPr>
              <a:t>ASHIONS </a:t>
            </a:r>
            <a:r>
              <a:rPr lang="en-US" sz="4000" b="1" dirty="0">
                <a:solidFill>
                  <a:srgbClr val="0070C0"/>
                </a:solidFill>
                <a:latin typeface="Times New Roman" panose="02020603050405020304" pitchFamily="18" charset="0"/>
                <a:cs typeface="Times New Roman" panose="02020603050405020304" pitchFamily="18" charset="0"/>
              </a:rPr>
              <a:t>L</a:t>
            </a:r>
            <a:r>
              <a:rPr lang="en-US" sz="4000" b="1" dirty="0">
                <a:latin typeface="Times New Roman" panose="02020603050405020304" pitchFamily="18" charset="0"/>
                <a:cs typeface="Times New Roman" panose="02020603050405020304" pitchFamily="18" charset="0"/>
              </a:rPr>
              <a:t>TD </a:t>
            </a:r>
            <a:r>
              <a:rPr lang="en-US" sz="2000" b="1" dirty="0">
                <a:solidFill>
                  <a:srgbClr val="002060"/>
                </a:solidFill>
                <a:latin typeface="Times New Roman" panose="02020603050405020304" pitchFamily="18" charset="0"/>
                <a:cs typeface="Times New Roman" panose="02020603050405020304" pitchFamily="18" charset="0"/>
              </a:rPr>
              <a:t>EXCLUSIVE KNITWEAR MANUFACTURER</a:t>
            </a:r>
            <a:endParaRPr kumimoji="0" lang="en-US" sz="6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242FB7FD-6613-B883-6A69-F7D632F2638F}"/>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Effect>
                      <a14:saturation sat="66000"/>
                    </a14:imgEffect>
                    <a14:imgEffect>
                      <a14:brightnessContrast contrast="-20000"/>
                    </a14:imgEffect>
                  </a14:imgLayer>
                </a14:imgProps>
              </a:ext>
            </a:extLst>
          </a:blip>
          <a:srcRect/>
          <a:stretch>
            <a:fillRect/>
          </a:stretch>
        </p:blipFill>
        <p:spPr bwMode="auto">
          <a:xfrm>
            <a:off x="2461180" y="1222711"/>
            <a:ext cx="1472645" cy="1015663"/>
          </a:xfrm>
          <a:prstGeom prst="rect">
            <a:avLst/>
          </a:prstGeom>
          <a:noFill/>
          <a:ln>
            <a:solidFill>
              <a:schemeClr val="bg2"/>
            </a:solidFill>
          </a:ln>
        </p:spPr>
      </p:pic>
      <p:sp>
        <p:nvSpPr>
          <p:cNvPr id="18" name="TextBox 17">
            <a:extLst>
              <a:ext uri="{FF2B5EF4-FFF2-40B4-BE49-F238E27FC236}">
                <a16:creationId xmlns:a16="http://schemas.microsoft.com/office/drawing/2014/main" id="{A35B3056-5D1C-A73B-E436-3D8AC582785F}"/>
              </a:ext>
            </a:extLst>
          </p:cNvPr>
          <p:cNvSpPr txBox="1"/>
          <p:nvPr/>
        </p:nvSpPr>
        <p:spPr>
          <a:xfrm>
            <a:off x="-19054" y="8355612"/>
            <a:ext cx="6877053" cy="1600438"/>
          </a:xfrm>
          <a:prstGeom prst="rect">
            <a:avLst/>
          </a:prstGeom>
          <a:solidFill>
            <a:srgbClr val="92D050"/>
          </a:solidFill>
        </p:spPr>
        <p:txBody>
          <a:bodyPr wrap="square">
            <a:spAutoFit/>
          </a:bodyPr>
          <a:lstStyle/>
          <a:p>
            <a:pPr lvl="0" algn="ctr">
              <a:defRPr/>
            </a:pPr>
            <a:r>
              <a:rPr lang="en-US" sz="3600" b="1" dirty="0">
                <a:latin typeface="Arial Black" panose="020B0A04020102020204" pitchFamily="34" charset="0"/>
              </a:rPr>
              <a:t>FACTORY</a:t>
            </a:r>
            <a:r>
              <a:rPr lang="en-US" sz="4000" b="1" dirty="0"/>
              <a:t> </a:t>
            </a:r>
          </a:p>
          <a:p>
            <a:pPr lvl="0" algn="ctr">
              <a:defRPr/>
            </a:pPr>
            <a:r>
              <a:rPr lang="en-US" sz="1600" b="1" dirty="0">
                <a:solidFill>
                  <a:srgbClr val="0070C0"/>
                </a:solidFill>
              </a:rPr>
              <a:t>39, </a:t>
            </a:r>
            <a:r>
              <a:rPr lang="en-US" sz="1600" b="1" dirty="0" err="1">
                <a:solidFill>
                  <a:srgbClr val="0070C0"/>
                </a:solidFill>
              </a:rPr>
              <a:t>Kuturia</a:t>
            </a:r>
            <a:r>
              <a:rPr lang="en-US" sz="1600" b="1" dirty="0">
                <a:solidFill>
                  <a:srgbClr val="0070C0"/>
                </a:solidFill>
              </a:rPr>
              <a:t>, Dewan Market, </a:t>
            </a:r>
            <a:r>
              <a:rPr lang="en-US" sz="1600" b="1" dirty="0" err="1">
                <a:solidFill>
                  <a:srgbClr val="0070C0"/>
                </a:solidFill>
              </a:rPr>
              <a:t>Ashulia</a:t>
            </a:r>
            <a:r>
              <a:rPr lang="en-US" sz="1600" b="1" dirty="0">
                <a:solidFill>
                  <a:srgbClr val="0070C0"/>
                </a:solidFill>
              </a:rPr>
              <a:t>, Dhaka-1344, Bangladesh</a:t>
            </a:r>
          </a:p>
          <a:p>
            <a:pPr lvl="0" algn="ctr">
              <a:defRPr/>
            </a:pPr>
            <a:r>
              <a:rPr kumimoji="0" lang="en-US" sz="1400" b="1"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Web:www.moralfashion.com</a:t>
            </a:r>
            <a:endParaRPr kumimoji="0" lang="en-US" sz="14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a:p>
            <a:pPr lvl="0" algn="ctr">
              <a:defRPr/>
            </a:pPr>
            <a:r>
              <a:rPr lang="en-US" sz="1400" b="1" dirty="0" err="1">
                <a:solidFill>
                  <a:srgbClr val="0070C0"/>
                </a:solidFill>
                <a:latin typeface="Times New Roman" panose="02020603050405020304" pitchFamily="18" charset="0"/>
                <a:cs typeface="Times New Roman" panose="02020603050405020304" pitchFamily="18" charset="0"/>
              </a:rPr>
              <a:t>Email:info@moralfashion.com</a:t>
            </a:r>
            <a:endParaRPr lang="en-US" sz="1400" b="1" dirty="0">
              <a:solidFill>
                <a:srgbClr val="0070C0"/>
              </a:solidFill>
              <a:latin typeface="Times New Roman" panose="02020603050405020304" pitchFamily="18" charset="0"/>
              <a:cs typeface="Times New Roman" panose="02020603050405020304" pitchFamily="18" charset="0"/>
            </a:endParaRPr>
          </a:p>
          <a:p>
            <a:pPr lvl="0" algn="ctr">
              <a:defRPr/>
            </a:pPr>
            <a:r>
              <a:rPr kumimoji="0" lang="en-US" sz="14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Mobile:-01940405014</a:t>
            </a:r>
            <a:endPar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0DC7BEFB-BDCB-E77F-D6B3-7D623403CF9B}"/>
              </a:ext>
            </a:extLst>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Lst>
          </a:blip>
          <a:srcRect l="2742"/>
          <a:stretch/>
        </p:blipFill>
        <p:spPr bwMode="auto">
          <a:xfrm>
            <a:off x="361950" y="3320494"/>
            <a:ext cx="5372100" cy="3470832"/>
          </a:xfrm>
          <a:prstGeom prst="rect">
            <a:avLst/>
          </a:prstGeom>
          <a:ln>
            <a:solidFill>
              <a:schemeClr val="bg2"/>
            </a:solidFill>
          </a:ln>
          <a:effectLst>
            <a:softEdge rad="112500"/>
          </a:effectLst>
        </p:spPr>
      </p:pic>
      <p:pic>
        <p:nvPicPr>
          <p:cNvPr id="4" name="Picture 3">
            <a:extLst>
              <a:ext uri="{FF2B5EF4-FFF2-40B4-BE49-F238E27FC236}">
                <a16:creationId xmlns:a16="http://schemas.microsoft.com/office/drawing/2014/main" id="{9663710C-04A6-EAB6-E027-E67A60199EFF}"/>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128425" y="7263750"/>
            <a:ext cx="2563043" cy="1091862"/>
          </a:xfrm>
          <a:prstGeom prst="rect">
            <a:avLst/>
          </a:prstGeom>
          <a:ln>
            <a:solidFill>
              <a:schemeClr val="accent1"/>
            </a:solidFill>
          </a:ln>
        </p:spPr>
      </p:pic>
      <p:sp>
        <p:nvSpPr>
          <p:cNvPr id="3" name="TextBox 2">
            <a:extLst>
              <a:ext uri="{FF2B5EF4-FFF2-40B4-BE49-F238E27FC236}">
                <a16:creationId xmlns:a16="http://schemas.microsoft.com/office/drawing/2014/main" id="{A00D8DBD-EFD7-F5FB-BBAF-D15C6624366C}"/>
              </a:ext>
            </a:extLst>
          </p:cNvPr>
          <p:cNvSpPr txBox="1"/>
          <p:nvPr/>
        </p:nvSpPr>
        <p:spPr>
          <a:xfrm>
            <a:off x="-2" y="0"/>
            <a:ext cx="6115052" cy="944169"/>
          </a:xfrm>
          <a:prstGeom prst="rect">
            <a:avLst/>
          </a:prstGeom>
          <a:solidFill>
            <a:srgbClr val="73D0F1"/>
          </a:solidFill>
        </p:spPr>
        <p:txBody>
          <a:bodyPr wrap="square">
            <a:spAutoFit/>
          </a:bodyPr>
          <a:lstStyle/>
          <a:p>
            <a:pPr lvl="0" algn="ctr">
              <a:lnSpc>
                <a:spcPct val="150000"/>
              </a:lnSpc>
              <a:defRPr/>
            </a:pPr>
            <a:r>
              <a:rPr lang="en-US" sz="4200" b="1" dirty="0">
                <a:solidFill>
                  <a:srgbClr val="00B050"/>
                </a:solidFill>
                <a:latin typeface="Georgia" panose="02040502050405020303" pitchFamily="18" charset="0"/>
                <a:cs typeface="Times New Roman" panose="02020603050405020304" pitchFamily="18" charset="0"/>
              </a:rPr>
              <a:t>COMPANY PROFILE</a:t>
            </a:r>
          </a:p>
        </p:txBody>
      </p:sp>
    </p:spTree>
    <p:extLst>
      <p:ext uri="{BB962C8B-B14F-4D97-AF65-F5344CB8AC3E}">
        <p14:creationId xmlns:p14="http://schemas.microsoft.com/office/powerpoint/2010/main" val="1796586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6E2AB1-36A9-8777-6CB1-2C650FEFACF9}"/>
              </a:ext>
            </a:extLst>
          </p:cNvPr>
          <p:cNvPicPr>
            <a:picLocks noChangeAspect="1"/>
          </p:cNvPicPr>
          <p:nvPr/>
        </p:nvPicPr>
        <p:blipFill>
          <a:blip r:embed="rId2" cstate="print"/>
          <a:srcRect l="2412" r="14286"/>
          <a:stretch/>
        </p:blipFill>
        <p:spPr bwMode="auto">
          <a:xfrm>
            <a:off x="314323" y="489580"/>
            <a:ext cx="4924427" cy="2771774"/>
          </a:xfrm>
          <a:prstGeom prst="rect">
            <a:avLst/>
          </a:prstGeom>
          <a:ln>
            <a:noFill/>
          </a:ln>
          <a:effectLst>
            <a:softEdge rad="112500"/>
          </a:effectLst>
        </p:spPr>
      </p:pic>
      <p:sp>
        <p:nvSpPr>
          <p:cNvPr id="9" name="TextBox 8">
            <a:extLst>
              <a:ext uri="{FF2B5EF4-FFF2-40B4-BE49-F238E27FC236}">
                <a16:creationId xmlns:a16="http://schemas.microsoft.com/office/drawing/2014/main" id="{C16735DC-8CD7-9801-1A5C-5B51289C8AF4}"/>
              </a:ext>
            </a:extLst>
          </p:cNvPr>
          <p:cNvSpPr txBox="1"/>
          <p:nvPr/>
        </p:nvSpPr>
        <p:spPr>
          <a:xfrm>
            <a:off x="3043236" y="2101750"/>
            <a:ext cx="1905000" cy="1077218"/>
          </a:xfrm>
          <a:prstGeom prst="rect">
            <a:avLst/>
          </a:prstGeom>
          <a:noFill/>
        </p:spPr>
        <p:txBody>
          <a:bodyPr wrap="square">
            <a:spAutoFit/>
          </a:bodyPr>
          <a:lstStyle/>
          <a:p>
            <a:pPr marR="0">
              <a:buNone/>
            </a:pPr>
            <a:r>
              <a:rPr lang="en-US" sz="1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Hooded Sweatshirt</a:t>
            </a:r>
            <a:endPar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R="0">
              <a:buNone/>
            </a:pPr>
            <a:r>
              <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Style: Fancy</a:t>
            </a:r>
          </a:p>
          <a:p>
            <a:pPr marR="0">
              <a:buNone/>
            </a:pPr>
            <a:r>
              <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Production Capacity:</a:t>
            </a:r>
          </a:p>
          <a:p>
            <a:pPr marR="0"/>
            <a:r>
              <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12,000 per day</a:t>
            </a:r>
          </a:p>
        </p:txBody>
      </p:sp>
      <p:pic>
        <p:nvPicPr>
          <p:cNvPr id="10" name="Picture 9">
            <a:extLst>
              <a:ext uri="{FF2B5EF4-FFF2-40B4-BE49-F238E27FC236}">
                <a16:creationId xmlns:a16="http://schemas.microsoft.com/office/drawing/2014/main" id="{6A072B59-8D97-DFD1-0C44-01E86719F6A9}"/>
              </a:ext>
            </a:extLst>
          </p:cNvPr>
          <p:cNvPicPr>
            <a:picLocks noChangeAspect="1"/>
          </p:cNvPicPr>
          <p:nvPr/>
        </p:nvPicPr>
        <p:blipFill>
          <a:blip r:embed="rId3" cstate="print"/>
          <a:srcRect r="19301"/>
          <a:stretch/>
        </p:blipFill>
        <p:spPr bwMode="auto">
          <a:xfrm>
            <a:off x="314323" y="3509962"/>
            <a:ext cx="5143501" cy="2886075"/>
          </a:xfrm>
          <a:prstGeom prst="rect">
            <a:avLst/>
          </a:prstGeom>
          <a:noFill/>
        </p:spPr>
      </p:pic>
      <p:sp>
        <p:nvSpPr>
          <p:cNvPr id="12" name="TextBox 11">
            <a:extLst>
              <a:ext uri="{FF2B5EF4-FFF2-40B4-BE49-F238E27FC236}">
                <a16:creationId xmlns:a16="http://schemas.microsoft.com/office/drawing/2014/main" id="{42278D7F-7600-5F34-1EC4-FF4FFF474C3A}"/>
              </a:ext>
            </a:extLst>
          </p:cNvPr>
          <p:cNvSpPr txBox="1"/>
          <p:nvPr/>
        </p:nvSpPr>
        <p:spPr>
          <a:xfrm>
            <a:off x="2428874" y="4722400"/>
            <a:ext cx="2166940" cy="1194814"/>
          </a:xfrm>
          <a:prstGeom prst="rect">
            <a:avLst/>
          </a:prstGeom>
          <a:noFill/>
        </p:spPr>
        <p:txBody>
          <a:bodyPr wrap="square">
            <a:spAutoFit/>
          </a:bodyPr>
          <a:lstStyle/>
          <a:p>
            <a:pPr marR="0">
              <a:buNone/>
            </a:pPr>
            <a:r>
              <a:rPr lang="en-US"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Sweatpants</a:t>
            </a:r>
            <a:endParaRPr lang="en-US"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R="0">
              <a:buNone/>
            </a:pPr>
            <a:r>
              <a:rPr lang="en-US" dirty="0">
                <a:solidFill>
                  <a:srgbClr val="FFFF00"/>
                </a:solidFill>
                <a:effectLst/>
                <a:latin typeface="Calibri" panose="020F0502020204030204" pitchFamily="34" charset="0"/>
                <a:ea typeface="Calibri" panose="020F0502020204030204" pitchFamily="34" charset="0"/>
                <a:cs typeface="Arial" panose="020B0604020202020204" pitchFamily="34" charset="0"/>
              </a:rPr>
              <a:t>Style: Basic/Fancy</a:t>
            </a:r>
          </a:p>
          <a:p>
            <a:pPr marR="0">
              <a:buNone/>
            </a:pPr>
            <a:r>
              <a:rPr lang="en-US"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Production Capacity:</a:t>
            </a:r>
          </a:p>
          <a:p>
            <a:pPr marR="0"/>
            <a:r>
              <a:rPr lang="en-US" dirty="0">
                <a:solidFill>
                  <a:srgbClr val="FFFF00"/>
                </a:solidFill>
                <a:effectLst/>
                <a:latin typeface="Calibri" panose="020F0502020204030204" pitchFamily="34" charset="0"/>
                <a:ea typeface="Calibri" panose="020F0502020204030204" pitchFamily="34" charset="0"/>
                <a:cs typeface="Arial" panose="020B0604020202020204" pitchFamily="34" charset="0"/>
              </a:rPr>
              <a:t>14,000 per day</a:t>
            </a:r>
          </a:p>
        </p:txBody>
      </p:sp>
      <p:pic>
        <p:nvPicPr>
          <p:cNvPr id="13" name="Picture 12">
            <a:extLst>
              <a:ext uri="{FF2B5EF4-FFF2-40B4-BE49-F238E27FC236}">
                <a16:creationId xmlns:a16="http://schemas.microsoft.com/office/drawing/2014/main" id="{A97F5CC0-3629-A5FE-5818-F3C419B03B08}"/>
              </a:ext>
            </a:extLst>
          </p:cNvPr>
          <p:cNvPicPr>
            <a:picLocks noChangeAspect="1"/>
          </p:cNvPicPr>
          <p:nvPr/>
        </p:nvPicPr>
        <p:blipFill>
          <a:blip r:embed="rId4" cstate="print"/>
          <a:srcRect t="2971" r="15737" b="2641"/>
          <a:stretch/>
        </p:blipFill>
        <p:spPr bwMode="auto">
          <a:xfrm>
            <a:off x="314323" y="6924675"/>
            <a:ext cx="4762503" cy="2724150"/>
          </a:xfrm>
          <a:prstGeom prst="rect">
            <a:avLst/>
          </a:prstGeom>
          <a:ln>
            <a:noFill/>
          </a:ln>
          <a:effectLst>
            <a:softEdge rad="112500"/>
          </a:effectLst>
        </p:spPr>
      </p:pic>
      <p:sp>
        <p:nvSpPr>
          <p:cNvPr id="15" name="TextBox 14">
            <a:extLst>
              <a:ext uri="{FF2B5EF4-FFF2-40B4-BE49-F238E27FC236}">
                <a16:creationId xmlns:a16="http://schemas.microsoft.com/office/drawing/2014/main" id="{BC9980DA-9801-C7F5-7A79-2BC6E21468EE}"/>
              </a:ext>
            </a:extLst>
          </p:cNvPr>
          <p:cNvSpPr txBox="1"/>
          <p:nvPr/>
        </p:nvSpPr>
        <p:spPr>
          <a:xfrm>
            <a:off x="500061" y="7820983"/>
            <a:ext cx="4552950" cy="1072281"/>
          </a:xfrm>
          <a:prstGeom prst="rect">
            <a:avLst/>
          </a:prstGeom>
          <a:noFill/>
        </p:spPr>
        <p:txBody>
          <a:bodyPr wrap="square">
            <a:spAutoFit/>
          </a:bodyPr>
          <a:lstStyle/>
          <a:p>
            <a:pPr marL="2387600" marR="0">
              <a:buNone/>
            </a:pPr>
            <a:r>
              <a:rPr lang="en-US" sz="16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Infant Dress</a:t>
            </a:r>
            <a:endPar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L="2387600" marR="0">
              <a:buNone/>
            </a:pPr>
            <a:r>
              <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Style: Fancy</a:t>
            </a:r>
          </a:p>
          <a:p>
            <a:pPr marL="2387600" marR="0">
              <a:buNone/>
            </a:pPr>
            <a:r>
              <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Production Capacity:</a:t>
            </a:r>
          </a:p>
          <a:p>
            <a:pPr marL="2387600" marR="0">
              <a:lnSpc>
                <a:spcPct val="98000"/>
              </a:lnSpc>
            </a:pPr>
            <a:r>
              <a:rPr lang="en-US" sz="16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12,000 pcs per day</a:t>
            </a:r>
          </a:p>
        </p:txBody>
      </p:sp>
    </p:spTree>
    <p:extLst>
      <p:ext uri="{BB962C8B-B14F-4D97-AF65-F5344CB8AC3E}">
        <p14:creationId xmlns:p14="http://schemas.microsoft.com/office/powerpoint/2010/main" val="3117001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125615"/>
            <a:ext cx="6115050" cy="1752961"/>
          </a:xfrm>
        </p:spPr>
        <p:txBody>
          <a:bodyPr>
            <a:noAutofit/>
          </a:bodyPr>
          <a:lstStyle/>
          <a:p>
            <a:pPr algn="just"/>
            <a:r>
              <a:rPr lang="en-US" sz="1600" dirty="0">
                <a:solidFill>
                  <a:schemeClr val="accent4"/>
                </a:solidFill>
              </a:rPr>
              <a:t>Moral </a:t>
            </a:r>
            <a:r>
              <a:rPr lang="en-US" sz="1600" dirty="0">
                <a:solidFill>
                  <a:srgbClr val="0070C0"/>
                </a:solidFill>
              </a:rPr>
              <a:t>F</a:t>
            </a:r>
            <a:r>
              <a:rPr lang="en-US" sz="1600" dirty="0">
                <a:solidFill>
                  <a:schemeClr val="accent4"/>
                </a:solidFill>
              </a:rPr>
              <a:t>ashions </a:t>
            </a:r>
            <a:r>
              <a:rPr lang="en-US" sz="1600" dirty="0">
                <a:solidFill>
                  <a:srgbClr val="0070C0"/>
                </a:solidFill>
              </a:rPr>
              <a:t>L</a:t>
            </a:r>
            <a:r>
              <a:rPr lang="en-US" sz="1600" dirty="0">
                <a:solidFill>
                  <a:schemeClr val="accent4"/>
                </a:solidFill>
              </a:rPr>
              <a:t>td. has established a dedicated Product Design &amp; Development department, staffed by experienced professionals capable of delivering precise samples tailored to clients’ requirements. By working closely with clients—from initial sketches or original samples through to the development of a full range of counter samples—the team ensures accuracy, quality, and added value at every stage</a:t>
            </a:r>
          </a:p>
        </p:txBody>
      </p:sp>
      <p:pic>
        <p:nvPicPr>
          <p:cNvPr id="4" name="Picture 3">
            <a:extLst>
              <a:ext uri="{FF2B5EF4-FFF2-40B4-BE49-F238E27FC236}">
                <a16:creationId xmlns:a16="http://schemas.microsoft.com/office/drawing/2014/main" id="{30410031-0EB5-2A0C-F5F3-BC7857B65FF6}"/>
              </a:ext>
            </a:extLst>
          </p:cNvPr>
          <p:cNvPicPr>
            <a:picLocks noChangeAspect="1"/>
          </p:cNvPicPr>
          <p:nvPr/>
        </p:nvPicPr>
        <p:blipFill>
          <a:blip r:embed="rId2" cstate="print"/>
          <a:srcRect/>
          <a:stretch>
            <a:fillRect/>
          </a:stretch>
        </p:blipFill>
        <p:spPr bwMode="auto">
          <a:xfrm>
            <a:off x="458626" y="2981325"/>
            <a:ext cx="6189824" cy="64388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a:extLst>
              <a:ext uri="{FF2B5EF4-FFF2-40B4-BE49-F238E27FC236}">
                <a16:creationId xmlns:a16="http://schemas.microsoft.com/office/drawing/2014/main" id="{DDA9F5F8-830E-6D6B-F6BA-A87CBE0FB064}"/>
              </a:ext>
            </a:extLst>
          </p:cNvPr>
          <p:cNvSpPr txBox="1">
            <a:spLocks/>
          </p:cNvSpPr>
          <p:nvPr/>
        </p:nvSpPr>
        <p:spPr>
          <a:xfrm>
            <a:off x="0" y="-7133"/>
            <a:ext cx="6048375" cy="1132748"/>
          </a:xfrm>
          <a:prstGeom prst="rect">
            <a:avLst/>
          </a:prstGeom>
          <a:solidFill>
            <a:schemeClr val="accent2">
              <a:lumMod val="40000"/>
              <a:lumOff val="60000"/>
            </a:schemeClr>
          </a:solidFill>
        </p:spPr>
        <p:txBody>
          <a:bodyPr vert="horz" lIns="91440" tIns="45720" rIns="91440" bIns="45720" rtlCol="0" anchor="b">
            <a:normAutofit fontScale="75000" lnSpcReduction="20000"/>
          </a:bodyPr>
          <a:lstStyle>
            <a:lvl1pPr algn="l" defTabSz="342900" rtl="0" eaLnBrk="1" latinLnBrk="0" hangingPunct="1">
              <a:spcBef>
                <a:spcPct val="0"/>
              </a:spcBef>
              <a:buNone/>
              <a:defRPr sz="15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4000" b="1" dirty="0">
              <a:solidFill>
                <a:srgbClr val="00B050"/>
              </a:solidFill>
            </a:endParaRPr>
          </a:p>
          <a:p>
            <a:pPr algn="ctr"/>
            <a:r>
              <a:rPr lang="en-US" sz="4000" b="1" dirty="0">
                <a:solidFill>
                  <a:srgbClr val="00B050"/>
                </a:solidFill>
              </a:rPr>
              <a:t>DESIGN AND DEVELOPMENT</a:t>
            </a:r>
            <a:br>
              <a:rPr lang="en-US" altLang="en-US" sz="3100" b="1" u="sng" dirty="0">
                <a:solidFill>
                  <a:srgbClr val="00B050"/>
                </a:solidFill>
                <a:latin typeface="Calibri Light" panose="020F0302020204030204" pitchFamily="34" charset="0"/>
              </a:rPr>
            </a:br>
            <a:endParaRPr lang="en-US" sz="3100" dirty="0">
              <a:solidFill>
                <a:srgbClr val="00B050"/>
              </a:solidFill>
            </a:endParaRPr>
          </a:p>
        </p:txBody>
      </p:sp>
    </p:spTree>
    <p:extLst>
      <p:ext uri="{BB962C8B-B14F-4D97-AF65-F5344CB8AC3E}">
        <p14:creationId xmlns:p14="http://schemas.microsoft.com/office/powerpoint/2010/main" val="3596943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4612327-29BB-9194-29C5-01DB1A114F53}"/>
              </a:ext>
            </a:extLst>
          </p:cNvPr>
          <p:cNvSpPr>
            <a:spLocks noGrp="1"/>
          </p:cNvSpPr>
          <p:nvPr>
            <p:ph type="title"/>
          </p:nvPr>
        </p:nvSpPr>
        <p:spPr>
          <a:xfrm>
            <a:off x="0" y="-1"/>
            <a:ext cx="6138038" cy="1343025"/>
          </a:xfrm>
          <a:solidFill>
            <a:schemeClr val="accent2">
              <a:lumMod val="40000"/>
              <a:lumOff val="60000"/>
            </a:schemeClr>
          </a:solidFill>
        </p:spPr>
        <p:txBody>
          <a:bodyPr>
            <a:normAutofit fontScale="90000"/>
          </a:bodyPr>
          <a:lstStyle/>
          <a:p>
            <a:pPr algn="ctr"/>
            <a:r>
              <a:rPr lang="en-US" altLang="en-US" sz="3300" b="1" dirty="0">
                <a:solidFill>
                  <a:srgbClr val="00B050"/>
                </a:solidFill>
              </a:rPr>
              <a:t>QUALITY CONTROL &amp; ASSURANCE</a:t>
            </a:r>
            <a:br>
              <a:rPr lang="en-US" altLang="en-US" sz="3100" b="1" u="sng" dirty="0">
                <a:solidFill>
                  <a:srgbClr val="00B050"/>
                </a:solidFill>
                <a:latin typeface="Calibri Light" panose="020F0302020204030204" pitchFamily="34" charset="0"/>
              </a:rPr>
            </a:br>
            <a:endParaRPr lang="en-US" sz="3100" dirty="0">
              <a:solidFill>
                <a:srgbClr val="00B050"/>
              </a:solidFill>
            </a:endParaRPr>
          </a:p>
        </p:txBody>
      </p:sp>
      <p:sp>
        <p:nvSpPr>
          <p:cNvPr id="5" name="Content Placeholder 2">
            <a:extLst>
              <a:ext uri="{FF2B5EF4-FFF2-40B4-BE49-F238E27FC236}">
                <a16:creationId xmlns:a16="http://schemas.microsoft.com/office/drawing/2014/main" id="{D9708068-20AC-2AFF-9367-DF438BD20386}"/>
              </a:ext>
            </a:extLst>
          </p:cNvPr>
          <p:cNvSpPr>
            <a:spLocks noGrp="1"/>
          </p:cNvSpPr>
          <p:nvPr>
            <p:ph idx="1"/>
          </p:nvPr>
        </p:nvSpPr>
        <p:spPr>
          <a:xfrm>
            <a:off x="19051" y="1333501"/>
            <a:ext cx="6138038" cy="2638424"/>
          </a:xfrm>
        </p:spPr>
        <p:txBody>
          <a:bodyPr>
            <a:normAutofit lnSpcReduction="10000"/>
          </a:bodyPr>
          <a:lstStyle/>
          <a:p>
            <a:pPr algn="just"/>
            <a:r>
              <a:rPr lang="en-US" sz="1600" dirty="0">
                <a:solidFill>
                  <a:schemeClr val="tx1"/>
                </a:solidFill>
              </a:rPr>
              <a:t>Moral </a:t>
            </a:r>
            <a:r>
              <a:rPr lang="en-US" sz="1600" dirty="0">
                <a:solidFill>
                  <a:srgbClr val="0070C0"/>
                </a:solidFill>
              </a:rPr>
              <a:t>F</a:t>
            </a:r>
            <a:r>
              <a:rPr lang="en-US" sz="1600" dirty="0">
                <a:solidFill>
                  <a:schemeClr val="tx1"/>
                </a:solidFill>
              </a:rPr>
              <a:t>ashions </a:t>
            </a:r>
            <a:r>
              <a:rPr lang="en-US" sz="1600" dirty="0">
                <a:solidFill>
                  <a:srgbClr val="0070C0"/>
                </a:solidFill>
              </a:rPr>
              <a:t>L</a:t>
            </a:r>
            <a:r>
              <a:rPr lang="en-US" sz="1600" dirty="0">
                <a:solidFill>
                  <a:schemeClr val="tx1"/>
                </a:solidFill>
              </a:rPr>
              <a:t>td maintains a comprehensive Quality Control System encompassing strict inspections of raw materials, in-process operations, and finished products. This structured control mechanism ensures that every stage of production meets defined quality standards.</a:t>
            </a:r>
          </a:p>
          <a:p>
            <a:pPr algn="just"/>
            <a:r>
              <a:rPr lang="en-US" sz="1600" dirty="0">
                <a:solidFill>
                  <a:srgbClr val="0070C0"/>
                </a:solidFill>
              </a:rPr>
              <a:t>The company is also distinguished by its industry-leading low rework and repair rates, reflecting strong process control and skilled execution. As a result, Moral Fashions Ltd is able to deliver high-quality garments within the shortest possible lead time, ensuring both efficiency and customer satisfaction.</a:t>
            </a:r>
          </a:p>
          <a:p>
            <a:pPr algn="just"/>
            <a:endParaRPr lang="en-US" sz="1800" dirty="0"/>
          </a:p>
        </p:txBody>
      </p:sp>
      <p:pic>
        <p:nvPicPr>
          <p:cNvPr id="6" name="Picture 2">
            <a:extLst>
              <a:ext uri="{FF2B5EF4-FFF2-40B4-BE49-F238E27FC236}">
                <a16:creationId xmlns:a16="http://schemas.microsoft.com/office/drawing/2014/main" id="{C2F86933-D0B1-82C3-6BF9-6A2AF5488D8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3376" y="4133851"/>
            <a:ext cx="6138038" cy="4733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04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
            <a:ext cx="6038849" cy="790574"/>
          </a:xfrm>
          <a:solidFill>
            <a:schemeClr val="accent1"/>
          </a:solidFill>
        </p:spPr>
        <p:txBody>
          <a:bodyPr>
            <a:noAutofit/>
          </a:bodyPr>
          <a:lstStyle/>
          <a:p>
            <a:pPr algn="ctr"/>
            <a:r>
              <a:rPr lang="en-US" sz="3600" b="1" dirty="0">
                <a:solidFill>
                  <a:srgbClr val="00B050"/>
                </a:solidFill>
              </a:rPr>
              <a:t>CUTTING DEPARTMENT</a:t>
            </a:r>
          </a:p>
        </p:txBody>
      </p:sp>
      <p:pic>
        <p:nvPicPr>
          <p:cNvPr id="5" name="Picture 1"/>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85837" y="4038600"/>
            <a:ext cx="4814888"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a:xfrm>
            <a:off x="119061" y="771524"/>
            <a:ext cx="5838825" cy="3190876"/>
          </a:xfrm>
        </p:spPr>
        <p:txBody>
          <a:bodyPr>
            <a:normAutofit fontScale="25000" lnSpcReduction="20000"/>
          </a:bodyPr>
          <a:lstStyle/>
          <a:p>
            <a:pPr algn="just"/>
            <a:r>
              <a:rPr lang="en-US" sz="6400" dirty="0">
                <a:solidFill>
                  <a:srgbClr val="0070C0"/>
                </a:solidFill>
              </a:rPr>
              <a:t>The Cutting Section is well-equipped with advanced, high-precision cutting machines to ensure accurate and efficient fabric cutting. All fabrics are inspected on a roll-to-roll basis prior to trial and bulk cutting. GSM is tested using a digital GSM scale before the cutting process begins to maintain consistency and quality.</a:t>
            </a:r>
          </a:p>
          <a:p>
            <a:pPr algn="just"/>
            <a:r>
              <a:rPr lang="en-US" sz="6400" dirty="0">
                <a:solidFill>
                  <a:schemeClr val="accent6">
                    <a:lumMod val="50000"/>
                  </a:schemeClr>
                </a:solidFill>
              </a:rPr>
              <a:t>Fabric shade is carefully evaluated under both natural daylight and controlled light box conditions to ensure color accuracy. Any batch-to-batch shade variations are strictly monitored and promptly resolved. Fabric relaxation is considered essential before cutting, and high lay is avoided to maintain precise measurements and cutting accuracy.</a:t>
            </a:r>
          </a:p>
          <a:p>
            <a:pPr algn="just"/>
            <a:r>
              <a:rPr lang="en-US" sz="6400" dirty="0">
                <a:solidFill>
                  <a:srgbClr val="0070C0"/>
                </a:solidFill>
              </a:rPr>
              <a:t>We are also in the process of implementing CAD-guided marker planning and an automated cutting system to further enhance efficiency and precision.</a:t>
            </a:r>
          </a:p>
          <a:p>
            <a:endParaRPr lang="en-US" dirty="0">
              <a:solidFill>
                <a:schemeClr val="tx1"/>
              </a:solidFill>
            </a:endParaRPr>
          </a:p>
        </p:txBody>
      </p:sp>
      <p:pic>
        <p:nvPicPr>
          <p:cNvPr id="6"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5837" y="6943726"/>
            <a:ext cx="4814888" cy="2847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981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135274" y="7060231"/>
            <a:ext cx="3181273" cy="2666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3"/>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bwMode="auto">
          <a:xfrm>
            <a:off x="3507620" y="4001322"/>
            <a:ext cx="3181274" cy="28675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106" y="4001323"/>
            <a:ext cx="3181274" cy="28675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7622" y="7060232"/>
            <a:ext cx="3259890" cy="2666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a:extLst>
              <a:ext uri="{FF2B5EF4-FFF2-40B4-BE49-F238E27FC236}">
                <a16:creationId xmlns:a16="http://schemas.microsoft.com/office/drawing/2014/main" id="{77EB5510-F7FD-5DEF-7773-A11E5BA4CCFB}"/>
              </a:ext>
            </a:extLst>
          </p:cNvPr>
          <p:cNvSpPr txBox="1">
            <a:spLocks/>
          </p:cNvSpPr>
          <p:nvPr/>
        </p:nvSpPr>
        <p:spPr>
          <a:xfrm>
            <a:off x="1" y="0"/>
            <a:ext cx="5924550" cy="954969"/>
          </a:xfrm>
          <a:prstGeom prst="rect">
            <a:avLst/>
          </a:prstGeom>
          <a:solidFill>
            <a:srgbClr val="7AD3F2"/>
          </a:solidFill>
        </p:spPr>
        <p:txBody>
          <a:bodyPr vert="horz" lIns="91440" tIns="45720" rIns="91440" bIns="45720" rtlCol="0" anchor="t">
            <a:noAutofit/>
          </a:bodyPr>
          <a:lst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50000"/>
              </a:lnSpc>
            </a:pPr>
            <a:r>
              <a:rPr lang="en-US" sz="3600" b="1" dirty="0">
                <a:solidFill>
                  <a:srgbClr val="00B050"/>
                </a:solidFill>
              </a:rPr>
              <a:t>	</a:t>
            </a:r>
            <a:r>
              <a:rPr lang="en-US" sz="3200" b="1" dirty="0">
                <a:solidFill>
                  <a:srgbClr val="00B050"/>
                </a:solidFill>
              </a:rPr>
              <a:t>SEWING DEPARTMENT</a:t>
            </a:r>
            <a:endParaRPr lang="en-US" sz="3600" b="1" dirty="0">
              <a:solidFill>
                <a:srgbClr val="00B050"/>
              </a:solidFill>
            </a:endParaRPr>
          </a:p>
        </p:txBody>
      </p:sp>
      <p:sp>
        <p:nvSpPr>
          <p:cNvPr id="9" name="Text Placeholder 3">
            <a:extLst>
              <a:ext uri="{FF2B5EF4-FFF2-40B4-BE49-F238E27FC236}">
                <a16:creationId xmlns:a16="http://schemas.microsoft.com/office/drawing/2014/main" id="{DA86F122-571B-98E8-4044-5E21C67EBDE2}"/>
              </a:ext>
            </a:extLst>
          </p:cNvPr>
          <p:cNvSpPr txBox="1">
            <a:spLocks/>
          </p:cNvSpPr>
          <p:nvPr/>
        </p:nvSpPr>
        <p:spPr>
          <a:xfrm>
            <a:off x="135274" y="954970"/>
            <a:ext cx="6008351" cy="3056699"/>
          </a:xfrm>
          <a:prstGeom prst="rect">
            <a:avLst/>
          </a:prstGeom>
        </p:spPr>
        <p:txBody>
          <a:bodyPr vert="horz" lIns="91440" tIns="45720" rIns="91440" bIns="45720" rtlCol="0">
            <a:normAutofit fontScale="92500" lnSpcReduction="10000"/>
          </a:bodyPr>
          <a:lst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algn="just"/>
            <a:r>
              <a:rPr lang="en-US" altLang="en-US" sz="1400" dirty="0">
                <a:solidFill>
                  <a:srgbClr val="0070C0"/>
                </a:solidFill>
              </a:rPr>
              <a:t>Our sewing lines are equipped with state-of-the-art, brand-new JUKI machines imported from Japan, ensuring high efficiency and precision in production. The production floor is maintained with strict cleanliness standards, supported by a well-designed ventilation system and an</a:t>
            </a:r>
            <a:br>
              <a:rPr lang="en-US" altLang="en-US" sz="1400" dirty="0">
                <a:solidFill>
                  <a:srgbClr val="0070C0"/>
                </a:solidFill>
              </a:rPr>
            </a:br>
            <a:r>
              <a:rPr lang="en-US" altLang="en-US" sz="1400" dirty="0">
                <a:solidFill>
                  <a:srgbClr val="0070C0"/>
                </a:solidFill>
              </a:rPr>
              <a:t>adequate number of ceiling and exhaust fans to ensure a hygienic working environment.</a:t>
            </a:r>
          </a:p>
          <a:p>
            <a:pPr algn="just"/>
            <a:r>
              <a:rPr lang="en-US" altLang="en-US" sz="1400" dirty="0">
                <a:solidFill>
                  <a:schemeClr val="accent6">
                    <a:lumMod val="50000"/>
                  </a:schemeClr>
                </a:solidFill>
              </a:rPr>
              <a:t>Lighting levels are regularly monitored using a lux meter to maintain optimal visibility. Electrical installations are safely managed through a busbar system. A centralized audio system is in place for effective communication and announcements across the floor</a:t>
            </a:r>
            <a:r>
              <a:rPr lang="en-US" altLang="en-US" sz="1400" dirty="0">
                <a:solidFill>
                  <a:schemeClr val="tx1"/>
                </a:solidFill>
              </a:rPr>
              <a:t>.</a:t>
            </a:r>
          </a:p>
          <a:p>
            <a:pPr algn="just"/>
            <a:r>
              <a:rPr lang="en-US" altLang="en-US" sz="1400" dirty="0">
                <a:solidFill>
                  <a:srgbClr val="0065B0"/>
                </a:solidFill>
              </a:rPr>
              <a:t>For safety, adequate fire extinguishers are strategically placed at standard intervals to handle any emergency situation. Additionally, a single long-table garment passing system is implemented to enhance workflow efficiency and ensure faster production.</a:t>
            </a:r>
            <a:endParaRPr lang="en-US" sz="1400" dirty="0">
              <a:solidFill>
                <a:schemeClr val="tx1"/>
              </a:solidFill>
            </a:endParaRPr>
          </a:p>
        </p:txBody>
      </p:sp>
    </p:spTree>
    <p:extLst>
      <p:ext uri="{BB962C8B-B14F-4D97-AF65-F5344CB8AC3E}">
        <p14:creationId xmlns:p14="http://schemas.microsoft.com/office/powerpoint/2010/main" val="3993473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10276" cy="590549"/>
          </a:xfrm>
          <a:solidFill>
            <a:srgbClr val="7AD3F2"/>
          </a:solidFill>
        </p:spPr>
        <p:txBody>
          <a:bodyPr>
            <a:noAutofit/>
          </a:bodyPr>
          <a:lstStyle/>
          <a:p>
            <a:pPr algn="ctr"/>
            <a:r>
              <a:rPr lang="en-US" sz="3200" b="1" dirty="0">
                <a:solidFill>
                  <a:srgbClr val="92D050"/>
                </a:solidFill>
              </a:rPr>
              <a:t>FINISHING DEPARTMENT</a:t>
            </a:r>
          </a:p>
        </p:txBody>
      </p:sp>
      <p:sp>
        <p:nvSpPr>
          <p:cNvPr id="8" name="Text Placeholder 3"/>
          <p:cNvSpPr>
            <a:spLocks noGrp="1"/>
          </p:cNvSpPr>
          <p:nvPr>
            <p:ph type="body" sz="half" idx="2"/>
          </p:nvPr>
        </p:nvSpPr>
        <p:spPr>
          <a:xfrm>
            <a:off x="1" y="542924"/>
            <a:ext cx="6172200" cy="2249219"/>
          </a:xfrm>
        </p:spPr>
        <p:txBody>
          <a:bodyPr>
            <a:noAutofit/>
          </a:bodyPr>
          <a:lstStyle/>
          <a:p>
            <a:pPr algn="just">
              <a:spcBef>
                <a:spcPts val="0"/>
              </a:spcBef>
            </a:pPr>
            <a:r>
              <a:rPr lang="en-US" sz="1400" dirty="0">
                <a:solidFill>
                  <a:srgbClr val="0065B0"/>
                </a:solidFill>
              </a:rPr>
              <a:t>The Finishing Section is located in a separate area of the building and is properly partitioned from other production sections to maintain a clean, dry, and controlled environment. An adequate number of fire safety equipment has been installed at regular intervals to ensure workplace safety.</a:t>
            </a:r>
          </a:p>
          <a:p>
            <a:pPr algn="just"/>
            <a:r>
              <a:rPr lang="en-US" sz="1400" dirty="0">
                <a:solidFill>
                  <a:schemeClr val="accent5">
                    <a:lumMod val="75000"/>
                  </a:schemeClr>
                </a:solidFill>
              </a:rPr>
              <a:t>Since the section is situated on the same floor as the transport area, finished cartons can be transferred quickly and efficiently for dispatch. After packing, cartons are moved to the finished goods warehouse, which is also located on the same floor, just adjacent to the transport parking area, ensuring smooth handling and faster delivery operations</a:t>
            </a:r>
            <a:r>
              <a:rPr lang="en-US" sz="1400" dirty="0">
                <a:solidFill>
                  <a:srgbClr val="00B050"/>
                </a:solidFill>
              </a:rPr>
              <a:t>.</a:t>
            </a: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1874" y="6321136"/>
            <a:ext cx="3293275" cy="326575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3495677" y="2887393"/>
            <a:ext cx="3271841" cy="3256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5"/>
          <a:stretch>
            <a:fillRect/>
          </a:stretch>
        </p:blipFill>
        <p:spPr>
          <a:xfrm>
            <a:off x="100007" y="2877868"/>
            <a:ext cx="3271841" cy="3256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9AF7B6D1-AF23-D715-CF41-5CD1DF9AB6F9}"/>
              </a:ext>
            </a:extLst>
          </p:cNvPr>
          <p:cNvPicPr>
            <a:picLocks noChangeAspect="1"/>
          </p:cNvPicPr>
          <p:nvPr/>
        </p:nvPicPr>
        <p:blipFill rotWithShape="1">
          <a:blip r:embed="rId6" cstate="print"/>
          <a:srcRect l="49617" b="52585"/>
          <a:stretch/>
        </p:blipFill>
        <p:spPr bwMode="auto">
          <a:xfrm>
            <a:off x="100007" y="6321136"/>
            <a:ext cx="3271842" cy="3265757"/>
          </a:xfrm>
          <a:prstGeom prst="rect">
            <a:avLst/>
          </a:prstGeom>
          <a:ln w="889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898171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863"/>
            <a:ext cx="6067425" cy="579240"/>
          </a:xfrm>
          <a:solidFill>
            <a:srgbClr val="7AD3F2"/>
          </a:solidFill>
        </p:spPr>
        <p:txBody>
          <a:bodyPr>
            <a:noAutofit/>
          </a:bodyPr>
          <a:lstStyle/>
          <a:p>
            <a:pPr algn="ctr"/>
            <a:r>
              <a:rPr lang="en-US" altLang="en-US" sz="3200" b="1" dirty="0">
                <a:solidFill>
                  <a:srgbClr val="92D050"/>
                </a:solidFill>
              </a:rPr>
              <a:t>WORK PLACE &amp; ENVIRONMENT</a:t>
            </a:r>
            <a:endParaRPr lang="en-US" sz="1400" dirty="0"/>
          </a:p>
        </p:txBody>
      </p:sp>
      <p:sp>
        <p:nvSpPr>
          <p:cNvPr id="3" name="Content Placeholder 2"/>
          <p:cNvSpPr>
            <a:spLocks noGrp="1"/>
          </p:cNvSpPr>
          <p:nvPr>
            <p:ph idx="1"/>
          </p:nvPr>
        </p:nvSpPr>
        <p:spPr>
          <a:xfrm>
            <a:off x="1" y="589078"/>
            <a:ext cx="6153150" cy="2432956"/>
          </a:xfrm>
        </p:spPr>
        <p:txBody>
          <a:bodyPr>
            <a:normAutofit fontScale="92500"/>
          </a:bodyPr>
          <a:lstStyle/>
          <a:p>
            <a:pPr algn="just"/>
            <a:r>
              <a:rPr lang="en-US" sz="1400" dirty="0">
                <a:solidFill>
                  <a:srgbClr val="00B050"/>
                </a:solidFill>
              </a:rPr>
              <a:t>As a responsible apparel manufacturer, Moral </a:t>
            </a:r>
            <a:r>
              <a:rPr lang="en-US" sz="1400" dirty="0">
                <a:solidFill>
                  <a:srgbClr val="0070C0"/>
                </a:solidFill>
              </a:rPr>
              <a:t>F</a:t>
            </a:r>
            <a:r>
              <a:rPr lang="en-US" sz="1400" dirty="0">
                <a:solidFill>
                  <a:srgbClr val="00B050"/>
                </a:solidFill>
              </a:rPr>
              <a:t>ashions Ltd. provides its employees with a work environment that goes well beyond legally required standards. The company has installed and continuously upgraded lighting, ventilation, and ergonomic facilities across its factories using modern technologies such as bus-bar electrical systems, overhead mirror reflectors for improved lighting efficiency, and forced duct ventilation systems.</a:t>
            </a:r>
          </a:p>
          <a:p>
            <a:pPr algn="just"/>
            <a:r>
              <a:rPr lang="en-US" sz="1400" dirty="0">
                <a:solidFill>
                  <a:schemeClr val="accent3">
                    <a:lumMod val="50000"/>
                  </a:schemeClr>
                </a:solidFill>
              </a:rPr>
              <a:t>In addition to ensuring workplace safety, Moral </a:t>
            </a:r>
            <a:r>
              <a:rPr lang="en-US" sz="1400" dirty="0">
                <a:solidFill>
                  <a:srgbClr val="0070C0"/>
                </a:solidFill>
              </a:rPr>
              <a:t>F</a:t>
            </a:r>
            <a:r>
              <a:rPr lang="en-US" sz="1400" dirty="0">
                <a:solidFill>
                  <a:schemeClr val="accent3">
                    <a:lumMod val="50000"/>
                  </a:schemeClr>
                </a:solidFill>
              </a:rPr>
              <a:t>ashions </a:t>
            </a:r>
            <a:r>
              <a:rPr lang="en-US" sz="1400" dirty="0">
                <a:solidFill>
                  <a:srgbClr val="0070C0"/>
                </a:solidFill>
              </a:rPr>
              <a:t>L</a:t>
            </a:r>
            <a:r>
              <a:rPr lang="en-US" sz="1400" dirty="0">
                <a:solidFill>
                  <a:schemeClr val="accent3">
                    <a:lumMod val="50000"/>
                  </a:schemeClr>
                </a:solidFill>
              </a:rPr>
              <a:t>td. fosters a congenial and supportive environment where managerial staff and workers collaborate with mutual respect and cooperation. The company strongly believes in “worker safety first” and places special emphasis on the safety, wellbeing, and dignity of women workers.</a:t>
            </a:r>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sz="1400" dirty="0"/>
          </a:p>
          <a:p>
            <a:pPr algn="just"/>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90" y="6709896"/>
            <a:ext cx="3312265" cy="24491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0675" y="3022034"/>
            <a:ext cx="3088523" cy="26902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stretch>
            <a:fillRect/>
          </a:stretch>
        </p:blipFill>
        <p:spPr>
          <a:xfrm>
            <a:off x="10952922" y="5312518"/>
            <a:ext cx="2021764" cy="2529400"/>
          </a:xfrm>
          <a:prstGeom prst="rect">
            <a:avLst/>
          </a:prstGeom>
        </p:spPr>
      </p:pic>
      <p:pic>
        <p:nvPicPr>
          <p:cNvPr id="8" name="Picture 7"/>
          <p:cNvPicPr>
            <a:picLocks noChangeAspect="1"/>
          </p:cNvPicPr>
          <p:nvPr/>
        </p:nvPicPr>
        <p:blipFill>
          <a:blip r:embed="rId5"/>
          <a:stretch>
            <a:fillRect/>
          </a:stretch>
        </p:blipFill>
        <p:spPr>
          <a:xfrm>
            <a:off x="3545639" y="6709896"/>
            <a:ext cx="3214771" cy="23716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33A682BB-8F1C-A523-2D33-23AC22B7DEB2}"/>
              </a:ext>
            </a:extLst>
          </p:cNvPr>
          <p:cNvPicPr>
            <a:picLocks noChangeAspect="1"/>
          </p:cNvPicPr>
          <p:nvPr/>
        </p:nvPicPr>
        <p:blipFill>
          <a:blip r:embed="rId6" cstate="print">
            <a:clrChange>
              <a:clrFrom>
                <a:srgbClr val="FFFFFF"/>
              </a:clrFrom>
              <a:clrTo>
                <a:srgbClr val="FFFFFF">
                  <a:alpha val="0"/>
                </a:srgbClr>
              </a:clrTo>
            </a:clrChange>
          </a:blip>
          <a:srcRect/>
          <a:stretch>
            <a:fillRect/>
          </a:stretch>
        </p:blipFill>
        <p:spPr bwMode="auto">
          <a:xfrm>
            <a:off x="3670675" y="5796985"/>
            <a:ext cx="1085849" cy="7794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itle 1">
            <a:extLst>
              <a:ext uri="{FF2B5EF4-FFF2-40B4-BE49-F238E27FC236}">
                <a16:creationId xmlns:a16="http://schemas.microsoft.com/office/drawing/2014/main" id="{624156BC-03AE-1C8E-911B-57B65FE8DCFD}"/>
              </a:ext>
            </a:extLst>
          </p:cNvPr>
          <p:cNvSpPr txBox="1">
            <a:spLocks/>
          </p:cNvSpPr>
          <p:nvPr/>
        </p:nvSpPr>
        <p:spPr>
          <a:xfrm>
            <a:off x="3607552" y="3963031"/>
            <a:ext cx="1807410" cy="569307"/>
          </a:xfrm>
          <a:prstGeom prst="rect">
            <a:avLst/>
          </a:prstGeom>
        </p:spPr>
        <p:txBody>
          <a:bodyPr vert="horz" lIns="91440" tIns="45720" rIns="91440" bIns="45720" rtlCol="0" anchor="b">
            <a:noAutofit/>
          </a:bodyPr>
          <a:lstStyle>
            <a:lvl1pPr algn="l" defTabSz="342900" rtl="0" eaLnBrk="1" latinLnBrk="0" hangingPunct="1">
              <a:spcBef>
                <a:spcPct val="0"/>
              </a:spcBef>
              <a:buNone/>
              <a:defRPr sz="15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1600" dirty="0"/>
          </a:p>
        </p:txBody>
      </p:sp>
      <p:sp>
        <p:nvSpPr>
          <p:cNvPr id="12" name="TextBox 11">
            <a:extLst>
              <a:ext uri="{FF2B5EF4-FFF2-40B4-BE49-F238E27FC236}">
                <a16:creationId xmlns:a16="http://schemas.microsoft.com/office/drawing/2014/main" id="{8EDDAE03-AC0D-9449-F81C-941158BFD717}"/>
              </a:ext>
            </a:extLst>
          </p:cNvPr>
          <p:cNvSpPr txBox="1"/>
          <p:nvPr/>
        </p:nvSpPr>
        <p:spPr>
          <a:xfrm>
            <a:off x="1275896" y="5979289"/>
            <a:ext cx="2394779" cy="338554"/>
          </a:xfrm>
          <a:prstGeom prst="rect">
            <a:avLst/>
          </a:prstGeom>
          <a:noFill/>
        </p:spPr>
        <p:txBody>
          <a:bodyPr wrap="square">
            <a:spAutoFit/>
          </a:bodyPr>
          <a:lstStyle/>
          <a:p>
            <a:r>
              <a:rPr lang="en-US" sz="1600" b="1" dirty="0">
                <a:solidFill>
                  <a:srgbClr val="E41C23"/>
                </a:solidFill>
                <a:effectLst/>
                <a:latin typeface="Arial" panose="020B0604020202020204" pitchFamily="34" charset="0"/>
                <a:ea typeface="Arial" panose="020B0604020202020204" pitchFamily="34" charset="0"/>
              </a:rPr>
              <a:t>FIRE PROTECTION</a:t>
            </a:r>
            <a:endParaRPr lang="en-US" sz="1600" b="1" dirty="0"/>
          </a:p>
        </p:txBody>
      </p:sp>
      <p:pic>
        <p:nvPicPr>
          <p:cNvPr id="13" name="Picture 12">
            <a:extLst>
              <a:ext uri="{FF2B5EF4-FFF2-40B4-BE49-F238E27FC236}">
                <a16:creationId xmlns:a16="http://schemas.microsoft.com/office/drawing/2014/main" id="{1EAD9FBB-D7A8-3387-BBAD-6C2E115DCA59}"/>
              </a:ext>
            </a:extLst>
          </p:cNvPr>
          <p:cNvPicPr>
            <a:picLocks noChangeAspect="1"/>
          </p:cNvPicPr>
          <p:nvPr/>
        </p:nvPicPr>
        <p:blipFill>
          <a:blip r:embed="rId7" cstate="print"/>
          <a:srcRect/>
          <a:stretch>
            <a:fillRect/>
          </a:stretch>
        </p:blipFill>
        <p:spPr bwMode="auto">
          <a:xfrm>
            <a:off x="5661813" y="9045146"/>
            <a:ext cx="1097385" cy="8132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a:extLst>
              <a:ext uri="{FF2B5EF4-FFF2-40B4-BE49-F238E27FC236}">
                <a16:creationId xmlns:a16="http://schemas.microsoft.com/office/drawing/2014/main" id="{B334D921-DA7A-2978-AD59-90F2D64E3D05}"/>
              </a:ext>
            </a:extLst>
          </p:cNvPr>
          <p:cNvSpPr txBox="1"/>
          <p:nvPr/>
        </p:nvSpPr>
        <p:spPr>
          <a:xfrm>
            <a:off x="3898454" y="9235255"/>
            <a:ext cx="1807411" cy="338554"/>
          </a:xfrm>
          <a:prstGeom prst="rect">
            <a:avLst/>
          </a:prstGeom>
          <a:noFill/>
        </p:spPr>
        <p:txBody>
          <a:bodyPr wrap="square">
            <a:spAutoFit/>
          </a:bodyPr>
          <a:lstStyle/>
          <a:p>
            <a:r>
              <a:rPr lang="en-US" sz="1600" b="1" dirty="0">
                <a:solidFill>
                  <a:srgbClr val="E41C23"/>
                </a:solidFill>
                <a:latin typeface="Arial" panose="020B0604020202020204" pitchFamily="34" charset="0"/>
              </a:rPr>
              <a:t>MEDICAL CARE</a:t>
            </a:r>
            <a:endParaRPr lang="en-US" sz="1600" b="1" dirty="0"/>
          </a:p>
        </p:txBody>
      </p:sp>
      <p:pic>
        <p:nvPicPr>
          <p:cNvPr id="17" name="Picture 16">
            <a:extLst>
              <a:ext uri="{FF2B5EF4-FFF2-40B4-BE49-F238E27FC236}">
                <a16:creationId xmlns:a16="http://schemas.microsoft.com/office/drawing/2014/main" id="{202E33F9-E82C-65B4-5723-D4D33D82E232}"/>
              </a:ext>
            </a:extLst>
          </p:cNvPr>
          <p:cNvPicPr>
            <a:picLocks noChangeAspect="1"/>
          </p:cNvPicPr>
          <p:nvPr/>
        </p:nvPicPr>
        <p:blipFill>
          <a:blip r:embed="rId8" cstate="print">
            <a:clrChange>
              <a:clrFrom>
                <a:srgbClr val="FFFFFF"/>
              </a:clrFrom>
              <a:clrTo>
                <a:srgbClr val="FFFFFF">
                  <a:alpha val="0"/>
                </a:srgbClr>
              </a:clrTo>
            </a:clrChange>
          </a:blip>
          <a:srcRect/>
          <a:stretch>
            <a:fillRect/>
          </a:stretch>
        </p:blipFill>
        <p:spPr bwMode="auto">
          <a:xfrm>
            <a:off x="2502017" y="9159055"/>
            <a:ext cx="886460" cy="7306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extBox 17">
            <a:extLst>
              <a:ext uri="{FF2B5EF4-FFF2-40B4-BE49-F238E27FC236}">
                <a16:creationId xmlns:a16="http://schemas.microsoft.com/office/drawing/2014/main" id="{09AC7270-770C-B9F0-6A1A-992A1F8C35CD}"/>
              </a:ext>
            </a:extLst>
          </p:cNvPr>
          <p:cNvSpPr txBox="1"/>
          <p:nvPr/>
        </p:nvSpPr>
        <p:spPr>
          <a:xfrm>
            <a:off x="480196" y="9282483"/>
            <a:ext cx="1807411" cy="338554"/>
          </a:xfrm>
          <a:prstGeom prst="rect">
            <a:avLst/>
          </a:prstGeom>
          <a:noFill/>
        </p:spPr>
        <p:txBody>
          <a:bodyPr wrap="square">
            <a:spAutoFit/>
          </a:bodyPr>
          <a:lstStyle/>
          <a:p>
            <a:r>
              <a:rPr lang="en-US" sz="1600" b="1" dirty="0">
                <a:solidFill>
                  <a:srgbClr val="E41C23"/>
                </a:solidFill>
                <a:latin typeface="Arial" panose="020B0604020202020204" pitchFamily="34" charset="0"/>
              </a:rPr>
              <a:t>BABY CARE</a:t>
            </a:r>
            <a:endParaRPr lang="en-US" sz="1600" b="1" dirty="0"/>
          </a:p>
        </p:txBody>
      </p:sp>
      <p:pic>
        <p:nvPicPr>
          <p:cNvPr id="19" name="Picture 18">
            <a:extLst>
              <a:ext uri="{FF2B5EF4-FFF2-40B4-BE49-F238E27FC236}">
                <a16:creationId xmlns:a16="http://schemas.microsoft.com/office/drawing/2014/main" id="{2E8EC7F6-6346-8A43-9D15-AC45FE6AE60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790" b="20215"/>
          <a:stretch/>
        </p:blipFill>
        <p:spPr bwMode="auto">
          <a:xfrm>
            <a:off x="306575" y="3022034"/>
            <a:ext cx="3239064" cy="27248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090698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AC9DBF-DCF5-209B-8E42-33ED8CA53513}"/>
              </a:ext>
            </a:extLst>
          </p:cNvPr>
          <p:cNvPicPr>
            <a:picLocks noChangeAspect="1"/>
          </p:cNvPicPr>
          <p:nvPr/>
        </p:nvPicPr>
        <p:blipFill>
          <a:blip r:embed="rId2" cstate="print"/>
          <a:srcRect/>
          <a:stretch>
            <a:fillRect/>
          </a:stretch>
        </p:blipFill>
        <p:spPr bwMode="auto">
          <a:xfrm>
            <a:off x="1025152" y="7379702"/>
            <a:ext cx="1428750" cy="1090296"/>
          </a:xfrm>
          <a:prstGeom prst="rect">
            <a:avLst/>
          </a:prstGeom>
          <a:noFill/>
        </p:spPr>
      </p:pic>
      <p:pic>
        <p:nvPicPr>
          <p:cNvPr id="12" name="Picture 11">
            <a:extLst>
              <a:ext uri="{FF2B5EF4-FFF2-40B4-BE49-F238E27FC236}">
                <a16:creationId xmlns:a16="http://schemas.microsoft.com/office/drawing/2014/main" id="{5D5080FA-1FDA-BAF9-41E3-131780C47089}"/>
              </a:ext>
            </a:extLst>
          </p:cNvPr>
          <p:cNvPicPr>
            <a:picLocks noChangeAspect="1"/>
          </p:cNvPicPr>
          <p:nvPr/>
        </p:nvPicPr>
        <p:blipFill>
          <a:blip r:embed="rId3" cstate="print"/>
          <a:srcRect/>
          <a:stretch>
            <a:fillRect/>
          </a:stretch>
        </p:blipFill>
        <p:spPr bwMode="auto">
          <a:xfrm>
            <a:off x="4650580" y="7313027"/>
            <a:ext cx="1295400" cy="1156971"/>
          </a:xfrm>
          <a:prstGeom prst="rect">
            <a:avLst/>
          </a:prstGeom>
          <a:noFill/>
        </p:spPr>
      </p:pic>
      <p:pic>
        <p:nvPicPr>
          <p:cNvPr id="14" name="Picture 13">
            <a:extLst>
              <a:ext uri="{FF2B5EF4-FFF2-40B4-BE49-F238E27FC236}">
                <a16:creationId xmlns:a16="http://schemas.microsoft.com/office/drawing/2014/main" id="{A5424166-FCC7-3F5E-0ABA-DE6DE09E96D3}"/>
              </a:ext>
            </a:extLst>
          </p:cNvPr>
          <p:cNvPicPr>
            <a:picLocks noChangeAspect="1"/>
          </p:cNvPicPr>
          <p:nvPr/>
        </p:nvPicPr>
        <p:blipFill>
          <a:blip r:embed="rId4" cstate="print"/>
          <a:srcRect/>
          <a:stretch>
            <a:fillRect/>
          </a:stretch>
        </p:blipFill>
        <p:spPr bwMode="auto">
          <a:xfrm>
            <a:off x="93345" y="4386127"/>
            <a:ext cx="6671310" cy="2814320"/>
          </a:xfrm>
          <a:prstGeom prst="rect">
            <a:avLst/>
          </a:prstGeom>
          <a:noFill/>
        </p:spPr>
      </p:pic>
      <p:pic>
        <p:nvPicPr>
          <p:cNvPr id="15" name="Picture 14">
            <a:extLst>
              <a:ext uri="{FF2B5EF4-FFF2-40B4-BE49-F238E27FC236}">
                <a16:creationId xmlns:a16="http://schemas.microsoft.com/office/drawing/2014/main" id="{F37897EE-A1D0-9EED-6089-E6EA4904DB4D}"/>
              </a:ext>
            </a:extLst>
          </p:cNvPr>
          <p:cNvPicPr>
            <a:picLocks noChangeAspect="1"/>
          </p:cNvPicPr>
          <p:nvPr/>
        </p:nvPicPr>
        <p:blipFill>
          <a:blip r:embed="rId5" cstate="print"/>
          <a:srcRect/>
          <a:stretch>
            <a:fillRect/>
          </a:stretch>
        </p:blipFill>
        <p:spPr bwMode="auto">
          <a:xfrm>
            <a:off x="93662" y="1565909"/>
            <a:ext cx="6518275" cy="2616200"/>
          </a:xfrm>
          <a:prstGeom prst="rect">
            <a:avLst/>
          </a:prstGeom>
          <a:noFill/>
        </p:spPr>
      </p:pic>
      <p:sp>
        <p:nvSpPr>
          <p:cNvPr id="16" name="Title 1">
            <a:extLst>
              <a:ext uri="{FF2B5EF4-FFF2-40B4-BE49-F238E27FC236}">
                <a16:creationId xmlns:a16="http://schemas.microsoft.com/office/drawing/2014/main" id="{AA6532D9-2E1F-4BC6-46BF-9AF48B6E55C0}"/>
              </a:ext>
            </a:extLst>
          </p:cNvPr>
          <p:cNvSpPr>
            <a:spLocks noGrp="1"/>
          </p:cNvSpPr>
          <p:nvPr>
            <p:ph type="title"/>
          </p:nvPr>
        </p:nvSpPr>
        <p:spPr>
          <a:xfrm>
            <a:off x="0" y="-1"/>
            <a:ext cx="6011485" cy="1565909"/>
          </a:xfrm>
          <a:solidFill>
            <a:srgbClr val="7AD3F2"/>
          </a:solidFill>
        </p:spPr>
        <p:txBody>
          <a:bodyPr>
            <a:noAutofit/>
          </a:bodyPr>
          <a:lstStyle/>
          <a:p>
            <a:pPr algn="ctr"/>
            <a:r>
              <a:rPr lang="en-US" altLang="en-US" sz="4000" b="1" dirty="0">
                <a:solidFill>
                  <a:srgbClr val="92D050"/>
                </a:solidFill>
              </a:rPr>
              <a:t>COMPLIANCE &amp; POLICY</a:t>
            </a:r>
            <a:endParaRPr lang="en-US" sz="1800" dirty="0"/>
          </a:p>
        </p:txBody>
      </p:sp>
      <p:sp>
        <p:nvSpPr>
          <p:cNvPr id="17" name="TextBox 16">
            <a:extLst>
              <a:ext uri="{FF2B5EF4-FFF2-40B4-BE49-F238E27FC236}">
                <a16:creationId xmlns:a16="http://schemas.microsoft.com/office/drawing/2014/main" id="{8603547A-A030-91E4-CD23-EEBE9F3EB934}"/>
              </a:ext>
            </a:extLst>
          </p:cNvPr>
          <p:cNvSpPr txBox="1"/>
          <p:nvPr/>
        </p:nvSpPr>
        <p:spPr>
          <a:xfrm>
            <a:off x="119062" y="8596096"/>
            <a:ext cx="3827837" cy="338554"/>
          </a:xfrm>
          <a:prstGeom prst="rect">
            <a:avLst/>
          </a:prstGeom>
          <a:noFill/>
        </p:spPr>
        <p:txBody>
          <a:bodyPr wrap="square">
            <a:spAutoFit/>
          </a:bodyPr>
          <a:lstStyle/>
          <a:p>
            <a:r>
              <a:rPr lang="en-US" sz="1600" b="1" dirty="0">
                <a:solidFill>
                  <a:srgbClr val="E41C23"/>
                </a:solidFill>
                <a:latin typeface="Arial" panose="020B0604020202020204" pitchFamily="34" charset="0"/>
              </a:rPr>
              <a:t>SKILL DEVELOPMENT TRAININGS</a:t>
            </a:r>
          </a:p>
        </p:txBody>
      </p:sp>
      <p:sp>
        <p:nvSpPr>
          <p:cNvPr id="18" name="TextBox 17">
            <a:extLst>
              <a:ext uri="{FF2B5EF4-FFF2-40B4-BE49-F238E27FC236}">
                <a16:creationId xmlns:a16="http://schemas.microsoft.com/office/drawing/2014/main" id="{93E1F19C-75A4-6AC6-B13C-8DA94A15F1D9}"/>
              </a:ext>
            </a:extLst>
          </p:cNvPr>
          <p:cNvSpPr txBox="1"/>
          <p:nvPr/>
        </p:nvSpPr>
        <p:spPr>
          <a:xfrm>
            <a:off x="4324350" y="8596096"/>
            <a:ext cx="2057400" cy="338554"/>
          </a:xfrm>
          <a:prstGeom prst="rect">
            <a:avLst/>
          </a:prstGeom>
          <a:noFill/>
        </p:spPr>
        <p:txBody>
          <a:bodyPr wrap="square">
            <a:spAutoFit/>
          </a:bodyPr>
          <a:lstStyle/>
          <a:p>
            <a:r>
              <a:rPr lang="en-US" sz="1600" b="1" dirty="0">
                <a:solidFill>
                  <a:srgbClr val="E41C23"/>
                </a:solidFill>
                <a:latin typeface="Arial" panose="020B0604020202020204" pitchFamily="34" charset="0"/>
              </a:rPr>
              <a:t>TRANSPORTATION </a:t>
            </a:r>
            <a:endParaRPr lang="en-US" sz="1600" b="1" dirty="0"/>
          </a:p>
        </p:txBody>
      </p:sp>
    </p:spTree>
    <p:extLst>
      <p:ext uri="{BB962C8B-B14F-4D97-AF65-F5344CB8AC3E}">
        <p14:creationId xmlns:p14="http://schemas.microsoft.com/office/powerpoint/2010/main" val="4280083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34099" cy="1028700"/>
          </a:xfrm>
          <a:solidFill>
            <a:srgbClr val="7AD3F2"/>
          </a:solidFill>
        </p:spPr>
        <p:txBody>
          <a:bodyPr>
            <a:noAutofit/>
          </a:bodyPr>
          <a:lstStyle/>
          <a:p>
            <a:pPr algn="ctr"/>
            <a:br>
              <a:rPr lang="en-US" sz="2000" b="1" dirty="0">
                <a:solidFill>
                  <a:srgbClr val="92D050"/>
                </a:solidFill>
              </a:rPr>
            </a:br>
            <a:r>
              <a:rPr lang="en-US" sz="2400" b="1" dirty="0">
                <a:solidFill>
                  <a:srgbClr val="92D050"/>
                </a:solidFill>
              </a:rPr>
              <a:t>BEING COMPLAINT IS OUR PRIMARY FOCUS</a:t>
            </a:r>
            <a:endParaRPr lang="en-US" sz="2000" b="1" dirty="0">
              <a:solidFill>
                <a:srgbClr val="92D050"/>
              </a:solidFill>
            </a:endParaRPr>
          </a:p>
        </p:txBody>
      </p:sp>
      <p:sp>
        <p:nvSpPr>
          <p:cNvPr id="3" name="Content Placeholder 2"/>
          <p:cNvSpPr>
            <a:spLocks noGrp="1"/>
          </p:cNvSpPr>
          <p:nvPr>
            <p:ph idx="1"/>
          </p:nvPr>
        </p:nvSpPr>
        <p:spPr>
          <a:xfrm>
            <a:off x="0" y="1123950"/>
            <a:ext cx="6200775" cy="9124950"/>
          </a:xfrm>
          <a:noFill/>
          <a:ln>
            <a:noFill/>
          </a:ln>
        </p:spPr>
        <p:style>
          <a:lnRef idx="0">
            <a:scrgbClr r="0" g="0" b="0"/>
          </a:lnRef>
          <a:fillRef idx="0">
            <a:scrgbClr r="0" g="0" b="0"/>
          </a:fillRef>
          <a:effectRef idx="0">
            <a:scrgbClr r="0" g="0" b="0"/>
          </a:effectRef>
          <a:fontRef idx="minor">
            <a:schemeClr val="dk1"/>
          </a:fontRef>
        </p:style>
        <p:txBody>
          <a:bodyPr>
            <a:normAutofit fontScale="70000" lnSpcReduction="20000"/>
          </a:bodyPr>
          <a:lstStyle/>
          <a:p>
            <a:pPr algn="just"/>
            <a:r>
              <a:rPr lang="en-US" altLang="en-US" sz="1900" b="1" u="sng" dirty="0">
                <a:solidFill>
                  <a:srgbClr val="0065B0"/>
                </a:solidFill>
              </a:rPr>
              <a:t>WORKPLACE ENVIRONMENT: </a:t>
            </a:r>
          </a:p>
          <a:p>
            <a:pPr algn="just"/>
            <a:r>
              <a:rPr lang="en-US" sz="2100" b="1" dirty="0">
                <a:solidFill>
                  <a:srgbClr val="00B050"/>
                </a:solidFill>
              </a:rPr>
              <a:t>Moral </a:t>
            </a:r>
            <a:r>
              <a:rPr lang="en-US" sz="2100" b="1" dirty="0">
                <a:solidFill>
                  <a:srgbClr val="0070C0"/>
                </a:solidFill>
              </a:rPr>
              <a:t>F</a:t>
            </a:r>
            <a:r>
              <a:rPr lang="en-US" sz="2100" b="1" dirty="0">
                <a:solidFill>
                  <a:srgbClr val="00B050"/>
                </a:solidFill>
              </a:rPr>
              <a:t>ashions </a:t>
            </a:r>
            <a:r>
              <a:rPr lang="en-US" sz="2100" b="1" dirty="0">
                <a:solidFill>
                  <a:srgbClr val="0070C0"/>
                </a:solidFill>
              </a:rPr>
              <a:t>L</a:t>
            </a:r>
            <a:r>
              <a:rPr lang="en-US" sz="2100" b="1" dirty="0">
                <a:solidFill>
                  <a:srgbClr val="00B050"/>
                </a:solidFill>
              </a:rPr>
              <a:t>td. </a:t>
            </a:r>
            <a:r>
              <a:rPr lang="en-US" sz="2100" dirty="0">
                <a:solidFill>
                  <a:srgbClr val="00B050"/>
                </a:solidFill>
              </a:rPr>
              <a:t>is committed to providing a healthy and safe working environment that exceeds legal compliance requirements. The factory is equipped with modern infrastructure, including advanced lighting systems, efficient ventilation, and improved ergonomic arrangements to ensure worker comfort and productivity. The use of updated technologies, such as busbar electrical systems, enhances operational safety and efficiency.</a:t>
            </a:r>
          </a:p>
          <a:p>
            <a:pPr algn="just"/>
            <a:r>
              <a:rPr lang="en-US" sz="2100" dirty="0">
                <a:solidFill>
                  <a:schemeClr val="tx1"/>
                </a:solidFill>
              </a:rPr>
              <a:t>Clearly marked emergency routes and exits, along with installed smoke and fire detection systems, ensure preparedness for any emergency situation. The production floor is designed with well-organized layouts to maintain a safe and efficient workflow. In line with buyer compliance standards, safety instructions and warning signage are prominently displayed throughout the facility in the local language (Bengali) for better understanding and accessibility.</a:t>
            </a:r>
          </a:p>
          <a:p>
            <a:pPr algn="just"/>
            <a:r>
              <a:rPr lang="en-US" sz="2100" dirty="0">
                <a:solidFill>
                  <a:srgbClr val="0065B0"/>
                </a:solidFill>
              </a:rPr>
              <a:t>To further minimize workplace risks, the company enforces the use of personal protective equipment such as metal gloves during fabric cutting and needle guards during sewing operations. These measures significantly reduce the likelihood of work-related accidents.</a:t>
            </a:r>
          </a:p>
          <a:p>
            <a:pPr algn="just"/>
            <a:r>
              <a:rPr lang="en-US" sz="2100" dirty="0">
                <a:solidFill>
                  <a:schemeClr val="accent5">
                    <a:lumMod val="75000"/>
                  </a:schemeClr>
                </a:solidFill>
              </a:rPr>
              <a:t>In addition to physical safety, Moral </a:t>
            </a:r>
            <a:r>
              <a:rPr lang="en-US" sz="2100" dirty="0">
                <a:solidFill>
                  <a:srgbClr val="0065B0"/>
                </a:solidFill>
              </a:rPr>
              <a:t>F</a:t>
            </a:r>
            <a:r>
              <a:rPr lang="en-US" sz="2100" dirty="0">
                <a:solidFill>
                  <a:schemeClr val="accent5">
                    <a:lumMod val="75000"/>
                  </a:schemeClr>
                </a:solidFill>
              </a:rPr>
              <a:t>ashions </a:t>
            </a:r>
            <a:r>
              <a:rPr lang="en-US" sz="2100" dirty="0">
                <a:solidFill>
                  <a:srgbClr val="0065B0"/>
                </a:solidFill>
              </a:rPr>
              <a:t>L</a:t>
            </a:r>
            <a:r>
              <a:rPr lang="en-US" sz="2100" dirty="0">
                <a:solidFill>
                  <a:schemeClr val="accent5">
                    <a:lumMod val="75000"/>
                  </a:schemeClr>
                </a:solidFill>
              </a:rPr>
              <a:t>td. fosters a positive and inclusive work environment. A culture of mutual respect and cooperation exists between management and workers, contributing to a supportive and harmonious workplace for all.</a:t>
            </a:r>
          </a:p>
          <a:p>
            <a:pPr algn="just"/>
            <a:r>
              <a:rPr lang="en-US" altLang="en-US" sz="2200" b="1" u="sng" dirty="0">
                <a:solidFill>
                  <a:schemeClr val="accent5">
                    <a:lumMod val="75000"/>
                  </a:schemeClr>
                </a:solidFill>
              </a:rPr>
              <a:t>WORKERS’ WELFARE: </a:t>
            </a:r>
          </a:p>
          <a:p>
            <a:pPr algn="just"/>
            <a:r>
              <a:rPr lang="en-US" sz="2100" b="1" dirty="0">
                <a:solidFill>
                  <a:schemeClr val="tx1"/>
                </a:solidFill>
              </a:rPr>
              <a:t>Moral </a:t>
            </a:r>
            <a:r>
              <a:rPr lang="en-US" sz="2100" b="1" dirty="0">
                <a:solidFill>
                  <a:srgbClr val="0065B0"/>
                </a:solidFill>
              </a:rPr>
              <a:t>F</a:t>
            </a:r>
            <a:r>
              <a:rPr lang="en-US" sz="2100" b="1" dirty="0">
                <a:solidFill>
                  <a:schemeClr val="tx1"/>
                </a:solidFill>
              </a:rPr>
              <a:t>ashion </a:t>
            </a:r>
            <a:r>
              <a:rPr lang="en-US" sz="2100" b="1" dirty="0">
                <a:solidFill>
                  <a:srgbClr val="0065B0"/>
                </a:solidFill>
              </a:rPr>
              <a:t>L</a:t>
            </a:r>
            <a:r>
              <a:rPr lang="en-US" sz="2100" b="1" dirty="0">
                <a:solidFill>
                  <a:schemeClr val="tx1"/>
                </a:solidFill>
              </a:rPr>
              <a:t>td</a:t>
            </a:r>
            <a:r>
              <a:rPr lang="en-US" sz="2100" dirty="0">
                <a:solidFill>
                  <a:schemeClr val="tx1"/>
                </a:solidFill>
              </a:rPr>
              <a:t>. is committed to the well-being of its employees by providing comprehensive welfare facilities, including a medical center, day-care center, and canteen. The medical unit is staffed with a full-time doctor and nurse, offering consultation and necessary medication to workers. The company ensures adequate and well-maintained arrangements for canteen services, safe drinking water, and hygienic sanitation facilities. In times of emergency, Moral </a:t>
            </a:r>
            <a:r>
              <a:rPr lang="en-US" sz="2100" dirty="0">
                <a:solidFill>
                  <a:srgbClr val="0065B0"/>
                </a:solidFill>
              </a:rPr>
              <a:t>F</a:t>
            </a:r>
            <a:r>
              <a:rPr lang="en-US" sz="2100" dirty="0">
                <a:solidFill>
                  <a:schemeClr val="tx1"/>
                </a:solidFill>
              </a:rPr>
              <a:t>ashion </a:t>
            </a:r>
            <a:r>
              <a:rPr lang="en-US" sz="2100" dirty="0">
                <a:solidFill>
                  <a:srgbClr val="0065B0"/>
                </a:solidFill>
              </a:rPr>
              <a:t>L</a:t>
            </a:r>
            <a:r>
              <a:rPr lang="en-US" sz="2100" dirty="0">
                <a:solidFill>
                  <a:schemeClr val="tx1"/>
                </a:solidFill>
              </a:rPr>
              <a:t>td. extends financial assistance to its employees. Additionally, the company organizes recreational programs from time to time for workers and their families, promoting a healthy work-life balance. All workers and staff are covered under insurance for added security and support</a:t>
            </a:r>
            <a:r>
              <a:rPr lang="en-US" sz="2100" dirty="0">
                <a:solidFill>
                  <a:srgbClr val="0065B0"/>
                </a:solidFill>
              </a:rPr>
              <a:t>.</a:t>
            </a:r>
          </a:p>
          <a:p>
            <a:pPr algn="just"/>
            <a:r>
              <a:rPr lang="en-US" sz="2100" dirty="0">
                <a:solidFill>
                  <a:schemeClr val="accent5">
                    <a:lumMod val="75000"/>
                  </a:schemeClr>
                </a:solidFill>
              </a:rPr>
              <a:t>We are fully committed to compliance and ethical standards. Our company holds internationally recognized certifications, including BSCI and </a:t>
            </a:r>
            <a:r>
              <a:rPr lang="en-US" sz="2100" dirty="0" err="1">
                <a:solidFill>
                  <a:schemeClr val="accent5">
                    <a:lumMod val="75000"/>
                  </a:schemeClr>
                </a:solidFill>
              </a:rPr>
              <a:t>Sedex</a:t>
            </a:r>
            <a:r>
              <a:rPr lang="en-US" sz="2100" dirty="0">
                <a:solidFill>
                  <a:schemeClr val="accent5">
                    <a:lumMod val="75000"/>
                  </a:schemeClr>
                </a:solidFill>
              </a:rPr>
              <a:t> (4-Pillar). In addition, we are certified in GOTS, OCS, and OEKO-TEX Standard, ensuring our products meet global requirements for sustainability, organic content, and safety.</a:t>
            </a:r>
            <a:endParaRPr lang="en-US" sz="2100" b="1" dirty="0">
              <a:solidFill>
                <a:schemeClr val="accent5">
                  <a:lumMod val="75000"/>
                </a:schemeClr>
              </a:solidFill>
            </a:endParaRPr>
          </a:p>
        </p:txBody>
      </p:sp>
    </p:spTree>
    <p:extLst>
      <p:ext uri="{BB962C8B-B14F-4D97-AF65-F5344CB8AC3E}">
        <p14:creationId xmlns:p14="http://schemas.microsoft.com/office/powerpoint/2010/main" val="1306412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8"/>
            <a:ext cx="5792266" cy="1427831"/>
          </a:xfrm>
          <a:solidFill>
            <a:srgbClr val="7AD3F2"/>
          </a:solidFill>
        </p:spPr>
        <p:txBody>
          <a:bodyPr>
            <a:normAutofit/>
          </a:bodyPr>
          <a:lstStyle/>
          <a:p>
            <a:pPr algn="ctr"/>
            <a:br>
              <a:rPr lang="en-US" sz="3200" b="1" dirty="0">
                <a:solidFill>
                  <a:srgbClr val="92D050"/>
                </a:solidFill>
              </a:rPr>
            </a:br>
            <a:r>
              <a:rPr lang="en-US" sz="3200" b="1" dirty="0">
                <a:solidFill>
                  <a:srgbClr val="92D050"/>
                </a:solidFill>
              </a:rPr>
              <a:t>MEMBERSHIP CERTIFICATIONS</a:t>
            </a:r>
          </a:p>
        </p:txBody>
      </p:sp>
      <p:pic>
        <p:nvPicPr>
          <p:cNvPr id="1047" name="Picture 23" descr="Bangladesh Knitwear Manufacturers and ...">
            <a:extLst>
              <a:ext uri="{FF2B5EF4-FFF2-40B4-BE49-F238E27FC236}">
                <a16:creationId xmlns:a16="http://schemas.microsoft.com/office/drawing/2014/main" id="{6161D158-8F59-8F78-34D1-947E5DDC89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68" t="14629" r="14293" b="17315"/>
          <a:stretch/>
        </p:blipFill>
        <p:spPr bwMode="auto">
          <a:xfrm>
            <a:off x="3849095" y="7207815"/>
            <a:ext cx="1694456" cy="15067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49" name="Picture 25">
            <a:extLst>
              <a:ext uri="{FF2B5EF4-FFF2-40B4-BE49-F238E27FC236}">
                <a16:creationId xmlns:a16="http://schemas.microsoft.com/office/drawing/2014/main" id="{5392AA52-420C-208B-1764-F93D2DE571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6226" y="7505700"/>
            <a:ext cx="1960349" cy="1152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a:extLst>
              <a:ext uri="{FF2B5EF4-FFF2-40B4-BE49-F238E27FC236}">
                <a16:creationId xmlns:a16="http://schemas.microsoft.com/office/drawing/2014/main" id="{A9FC89C6-1ED7-E820-2806-CF4C8422085B}"/>
              </a:ext>
            </a:extLst>
          </p:cNvPr>
          <p:cNvPicPr>
            <a:picLocks noChangeAspect="1"/>
          </p:cNvPicPr>
          <p:nvPr/>
        </p:nvPicPr>
        <p:blipFill>
          <a:blip r:embed="rId4" cstate="print"/>
          <a:srcRect/>
          <a:stretch>
            <a:fillRect/>
          </a:stretch>
        </p:blipFill>
        <p:spPr bwMode="auto">
          <a:xfrm>
            <a:off x="1114444" y="1895475"/>
            <a:ext cx="4103541" cy="1436790"/>
          </a:xfrm>
          <a:prstGeom prst="rect">
            <a:avLst/>
          </a:prstGeom>
          <a:noFill/>
        </p:spPr>
      </p:pic>
      <p:pic>
        <p:nvPicPr>
          <p:cNvPr id="6" name="Picture 5">
            <a:extLst>
              <a:ext uri="{FF2B5EF4-FFF2-40B4-BE49-F238E27FC236}">
                <a16:creationId xmlns:a16="http://schemas.microsoft.com/office/drawing/2014/main" id="{3DC56E44-5951-07C7-057D-662893747FBC}"/>
              </a:ext>
            </a:extLst>
          </p:cNvPr>
          <p:cNvPicPr>
            <a:picLocks noChangeAspect="1"/>
          </p:cNvPicPr>
          <p:nvPr/>
        </p:nvPicPr>
        <p:blipFill>
          <a:blip r:embed="rId5" cstate="print"/>
          <a:srcRect/>
          <a:stretch>
            <a:fillRect/>
          </a:stretch>
        </p:blipFill>
        <p:spPr bwMode="auto">
          <a:xfrm>
            <a:off x="1130910" y="5217296"/>
            <a:ext cx="4314995" cy="1612274"/>
          </a:xfrm>
          <a:prstGeom prst="rect">
            <a:avLst/>
          </a:prstGeom>
          <a:noFill/>
        </p:spPr>
      </p:pic>
      <p:pic>
        <p:nvPicPr>
          <p:cNvPr id="4098" name="Picture 2">
            <a:extLst>
              <a:ext uri="{FF2B5EF4-FFF2-40B4-BE49-F238E27FC236}">
                <a16:creationId xmlns:a16="http://schemas.microsoft.com/office/drawing/2014/main" id="{380839A3-0422-D614-FA6E-8C8E9B9B51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3975" y="3790950"/>
            <a:ext cx="3581400" cy="1037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81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6A6C09-0813-110C-96D5-3BF2AFFD1625}"/>
              </a:ext>
            </a:extLst>
          </p:cNvPr>
          <p:cNvSpPr txBox="1"/>
          <p:nvPr/>
        </p:nvSpPr>
        <p:spPr>
          <a:xfrm>
            <a:off x="533400" y="0"/>
            <a:ext cx="5038725" cy="1005019"/>
          </a:xfrm>
          <a:prstGeom prst="rect">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marL="0" marR="0" lvl="0" indent="0" algn="ctr" defTabSz="457200" rtl="0" eaLnBrk="1" fontAlgn="auto" latinLnBrk="0" hangingPunct="1">
              <a:lnSpc>
                <a:spcPct val="150000"/>
              </a:lnSpc>
              <a:spcBef>
                <a:spcPts val="1200"/>
              </a:spcBef>
              <a:spcAft>
                <a:spcPts val="0"/>
              </a:spcAft>
              <a:buClrTx/>
              <a:buSzTx/>
              <a:buFontTx/>
              <a:buNone/>
              <a:tabLst/>
              <a:defRPr/>
            </a:pPr>
            <a:r>
              <a:rPr kumimoji="0" lang="en-US" sz="4500" b="1" i="0" u="none" strike="noStrike" kern="1200" cap="none" spc="0" normalizeH="0" baseline="0" noProof="0" dirty="0">
                <a:ln>
                  <a:noFill/>
                </a:ln>
                <a:solidFill>
                  <a:srgbClr val="00B050"/>
                </a:solidFill>
                <a:effectLst/>
                <a:uLnTx/>
                <a:uFillTx/>
                <a:latin typeface="Georgia" panose="02040502050405020303" pitchFamily="18" charset="0"/>
                <a:cs typeface="Times New Roman" panose="02020603050405020304" pitchFamily="18" charset="0"/>
              </a:rPr>
              <a:t>CONTENT</a:t>
            </a:r>
          </a:p>
        </p:txBody>
      </p:sp>
      <p:sp>
        <p:nvSpPr>
          <p:cNvPr id="7" name="TextBox 6">
            <a:extLst>
              <a:ext uri="{FF2B5EF4-FFF2-40B4-BE49-F238E27FC236}">
                <a16:creationId xmlns:a16="http://schemas.microsoft.com/office/drawing/2014/main" id="{51CB22F5-C646-98DE-3753-A23061B401D8}"/>
              </a:ext>
            </a:extLst>
          </p:cNvPr>
          <p:cNvSpPr txBox="1"/>
          <p:nvPr/>
        </p:nvSpPr>
        <p:spPr>
          <a:xfrm>
            <a:off x="1" y="1005019"/>
            <a:ext cx="6857999" cy="6592830"/>
          </a:xfrm>
          <a:prstGeom prst="rect">
            <a:avLst/>
          </a:prstGeom>
          <a:noFill/>
        </p:spPr>
        <p:txBody>
          <a:bodyPr wrap="square">
            <a:spAutoFit/>
          </a:bodyPr>
          <a:lstStyle/>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MESSAGE FROM MANAGING DIRECTOR</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ABOUT THE COMPANY</a:t>
            </a:r>
            <a:endPar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endParaRP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GENERAL INFORMATION</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IMPORTANT CONTACTS</a:t>
            </a:r>
            <a:endPar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endParaRP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COMPANY MISSION &amp;</a:t>
            </a: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 VISSION</a:t>
            </a:r>
            <a:endPar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endParaRP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LOCATION MAP</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PRODUCT GALLERY</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DESIGN &amp; DEVELOPMENT</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QUALITY CONTROL </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CUTTING DEPARTMENT</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SEWING DEPARTMENT</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FINISHING DEPARTMENT</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WORK PLACE ENVIRONMENT</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COMPLIANCE &amp; POLICY</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OUR FOCUS</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MEMBERSHIP CERTIFICATE</a:t>
            </a: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MECHINARYS</a:t>
            </a:r>
            <a:endPar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endParaRPr>
          </a:p>
          <a:p>
            <a:pPr marL="622300" marR="318135" indent="-342900">
              <a:lnSpc>
                <a:spcPct val="96000"/>
              </a:lnSpc>
              <a:buFont typeface="Wingdings" panose="05000000000000000000" pitchFamily="2" charset="2"/>
              <a:buChar char="ü"/>
            </a:pPr>
            <a:r>
              <a:rPr lang="en-US" sz="2200" dirty="0">
                <a:solidFill>
                  <a:srgbClr val="0065B0"/>
                </a:solidFill>
                <a:latin typeface="Calibri" panose="020F0502020204030204" pitchFamily="34" charset="0"/>
                <a:ea typeface="Calibri" panose="020F0502020204030204" pitchFamily="34" charset="0"/>
                <a:cs typeface="Arial" panose="020B0604020202020204" pitchFamily="34" charset="0"/>
              </a:rPr>
              <a:t>OUR HONORABLE CLIENT</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CUSTOMER LIST</a:t>
            </a:r>
          </a:p>
          <a:p>
            <a:pPr marL="622300" marR="318135" indent="-342900">
              <a:lnSpc>
                <a:spcPct val="96000"/>
              </a:lnSpc>
              <a:buFont typeface="Wingdings" panose="05000000000000000000" pitchFamily="2" charset="2"/>
              <a:buChar char="ü"/>
            </a:pPr>
            <a:r>
              <a:rPr lang="en-US" sz="2200" dirty="0">
                <a:solidFill>
                  <a:srgbClr val="0065B0"/>
                </a:solidFill>
                <a:effectLst/>
                <a:latin typeface="Calibri" panose="020F0502020204030204" pitchFamily="34" charset="0"/>
                <a:ea typeface="Calibri" panose="020F0502020204030204" pitchFamily="34" charset="0"/>
                <a:cs typeface="Arial" panose="020B0604020202020204" pitchFamily="34" charset="0"/>
              </a:rPr>
              <a:t>WHY CHOICE US</a:t>
            </a:r>
          </a:p>
        </p:txBody>
      </p:sp>
    </p:spTree>
    <p:extLst>
      <p:ext uri="{BB962C8B-B14F-4D97-AF65-F5344CB8AC3E}">
        <p14:creationId xmlns:p14="http://schemas.microsoft.com/office/powerpoint/2010/main" val="3058388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54822108"/>
              </p:ext>
            </p:extLst>
          </p:nvPr>
        </p:nvGraphicFramePr>
        <p:xfrm>
          <a:off x="0" y="800101"/>
          <a:ext cx="6381752" cy="7085492"/>
        </p:xfrm>
        <a:graphic>
          <a:graphicData uri="http://schemas.openxmlformats.org/drawingml/2006/table">
            <a:tbl>
              <a:tblPr firstRow="1" bandRow="1">
                <a:tableStyleId>{2D5ABB26-0587-4C30-8999-92F81FD0307C}</a:tableStyleId>
              </a:tblPr>
              <a:tblGrid>
                <a:gridCol w="371475">
                  <a:extLst>
                    <a:ext uri="{9D8B030D-6E8A-4147-A177-3AD203B41FA5}">
                      <a16:colId xmlns:a16="http://schemas.microsoft.com/office/drawing/2014/main" val="649662397"/>
                    </a:ext>
                  </a:extLst>
                </a:gridCol>
                <a:gridCol w="2219325">
                  <a:extLst>
                    <a:ext uri="{9D8B030D-6E8A-4147-A177-3AD203B41FA5}">
                      <a16:colId xmlns:a16="http://schemas.microsoft.com/office/drawing/2014/main" val="435854338"/>
                    </a:ext>
                  </a:extLst>
                </a:gridCol>
                <a:gridCol w="676275">
                  <a:extLst>
                    <a:ext uri="{9D8B030D-6E8A-4147-A177-3AD203B41FA5}">
                      <a16:colId xmlns:a16="http://schemas.microsoft.com/office/drawing/2014/main" val="797422769"/>
                    </a:ext>
                  </a:extLst>
                </a:gridCol>
                <a:gridCol w="1057275">
                  <a:extLst>
                    <a:ext uri="{9D8B030D-6E8A-4147-A177-3AD203B41FA5}">
                      <a16:colId xmlns:a16="http://schemas.microsoft.com/office/drawing/2014/main" val="1966942541"/>
                    </a:ext>
                  </a:extLst>
                </a:gridCol>
                <a:gridCol w="1152525">
                  <a:extLst>
                    <a:ext uri="{9D8B030D-6E8A-4147-A177-3AD203B41FA5}">
                      <a16:colId xmlns:a16="http://schemas.microsoft.com/office/drawing/2014/main" val="2729981543"/>
                    </a:ext>
                  </a:extLst>
                </a:gridCol>
                <a:gridCol w="904877">
                  <a:extLst>
                    <a:ext uri="{9D8B030D-6E8A-4147-A177-3AD203B41FA5}">
                      <a16:colId xmlns:a16="http://schemas.microsoft.com/office/drawing/2014/main" val="1040838766"/>
                    </a:ext>
                  </a:extLst>
                </a:gridCol>
              </a:tblGrid>
              <a:tr h="524690">
                <a:tc>
                  <a:txBody>
                    <a:bodyPr/>
                    <a:lstStyle/>
                    <a:p>
                      <a:r>
                        <a:rPr lang="en-US" sz="1200" dirty="0">
                          <a:solidFill>
                            <a:schemeClr val="accent5">
                              <a:lumMod val="75000"/>
                            </a:schemeClr>
                          </a:solidFill>
                        </a:rPr>
                        <a:t>SI </a:t>
                      </a:r>
                    </a:p>
                  </a:txBody>
                  <a:tcPr/>
                </a:tc>
                <a:tc>
                  <a:txBody>
                    <a:bodyPr/>
                    <a:lstStyle/>
                    <a:p>
                      <a:r>
                        <a:rPr lang="en-US" sz="1200" dirty="0">
                          <a:solidFill>
                            <a:schemeClr val="accent5">
                              <a:lumMod val="75000"/>
                            </a:schemeClr>
                          </a:solidFill>
                        </a:rPr>
                        <a:t>MACHINE TYPES</a:t>
                      </a:r>
                    </a:p>
                  </a:txBody>
                  <a:tcPr/>
                </a:tc>
                <a:tc>
                  <a:txBody>
                    <a:bodyPr/>
                    <a:lstStyle/>
                    <a:p>
                      <a:r>
                        <a:rPr lang="en-US" sz="1200" dirty="0">
                          <a:solidFill>
                            <a:schemeClr val="accent5">
                              <a:lumMod val="75000"/>
                            </a:schemeClr>
                          </a:solidFill>
                        </a:rPr>
                        <a:t>NO OF UNITS</a:t>
                      </a:r>
                    </a:p>
                  </a:txBody>
                  <a:tcPr/>
                </a:tc>
                <a:tc>
                  <a:txBody>
                    <a:bodyPr/>
                    <a:lstStyle/>
                    <a:p>
                      <a:r>
                        <a:rPr lang="en-US" sz="1200" dirty="0">
                          <a:solidFill>
                            <a:schemeClr val="accent5">
                              <a:lumMod val="75000"/>
                            </a:schemeClr>
                          </a:solidFill>
                        </a:rPr>
                        <a:t>BRAND</a:t>
                      </a:r>
                    </a:p>
                  </a:txBody>
                  <a:tcPr/>
                </a:tc>
                <a:tc>
                  <a:txBody>
                    <a:bodyPr/>
                    <a:lstStyle/>
                    <a:p>
                      <a:r>
                        <a:rPr lang="en-US" sz="1200" dirty="0">
                          <a:solidFill>
                            <a:schemeClr val="accent5">
                              <a:lumMod val="75000"/>
                            </a:schemeClr>
                          </a:solidFill>
                        </a:rPr>
                        <a:t>MODEL</a:t>
                      </a:r>
                    </a:p>
                  </a:txBody>
                  <a:tcPr/>
                </a:tc>
                <a:tc>
                  <a:txBody>
                    <a:bodyPr/>
                    <a:lstStyle/>
                    <a:p>
                      <a:r>
                        <a:rPr lang="en-US" sz="1200" dirty="0">
                          <a:solidFill>
                            <a:schemeClr val="accent5">
                              <a:lumMod val="75000"/>
                            </a:schemeClr>
                          </a:solidFill>
                        </a:rPr>
                        <a:t>ORIGIN</a:t>
                      </a:r>
                    </a:p>
                  </a:txBody>
                  <a:tcPr/>
                </a:tc>
                <a:extLst>
                  <a:ext uri="{0D108BD9-81ED-4DB2-BD59-A6C34878D82A}">
                    <a16:rowId xmlns:a16="http://schemas.microsoft.com/office/drawing/2014/main" val="1039377734"/>
                  </a:ext>
                </a:extLst>
              </a:tr>
              <a:tr h="306069">
                <a:tc>
                  <a:txBody>
                    <a:bodyPr/>
                    <a:lstStyle/>
                    <a:p>
                      <a:r>
                        <a:rPr lang="en-US" sz="1200" dirty="0">
                          <a:solidFill>
                            <a:schemeClr val="accent5">
                              <a:lumMod val="75000"/>
                            </a:schemeClr>
                          </a:solidFill>
                        </a:rPr>
                        <a:t>1</a:t>
                      </a:r>
                    </a:p>
                  </a:txBody>
                  <a:tcPr/>
                </a:tc>
                <a:tc>
                  <a:txBody>
                    <a:bodyPr/>
                    <a:lstStyle/>
                    <a:p>
                      <a:r>
                        <a:rPr lang="en-US" sz="1200" dirty="0">
                          <a:solidFill>
                            <a:schemeClr val="accent5">
                              <a:lumMod val="75000"/>
                            </a:schemeClr>
                          </a:solidFill>
                        </a:rPr>
                        <a:t>LOCK</a:t>
                      </a:r>
                      <a:r>
                        <a:rPr lang="en-US" sz="1200" baseline="0" dirty="0">
                          <a:solidFill>
                            <a:schemeClr val="accent5">
                              <a:lumMod val="75000"/>
                            </a:schemeClr>
                          </a:solidFill>
                        </a:rPr>
                        <a:t> STITCH</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110</a:t>
                      </a:r>
                    </a:p>
                  </a:txBody>
                  <a:tcPr/>
                </a:tc>
                <a:tc>
                  <a:txBody>
                    <a:bodyPr/>
                    <a:lstStyle/>
                    <a:p>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DDL 900A</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2459727179"/>
                  </a:ext>
                </a:extLst>
              </a:tr>
              <a:tr h="306069">
                <a:tc>
                  <a:txBody>
                    <a:bodyPr/>
                    <a:lstStyle/>
                    <a:p>
                      <a:r>
                        <a:rPr lang="en-US" sz="1200" dirty="0">
                          <a:solidFill>
                            <a:schemeClr val="accent5">
                              <a:lumMod val="75000"/>
                            </a:schemeClr>
                          </a:solidFill>
                        </a:rPr>
                        <a:t>2</a:t>
                      </a:r>
                    </a:p>
                  </a:txBody>
                  <a:tcPr/>
                </a:tc>
                <a:tc>
                  <a:txBody>
                    <a:bodyPr/>
                    <a:lstStyle/>
                    <a:p>
                      <a:r>
                        <a:rPr lang="en-US" sz="1200" dirty="0">
                          <a:solidFill>
                            <a:schemeClr val="accent5">
                              <a:lumMod val="75000"/>
                            </a:schemeClr>
                          </a:solidFill>
                        </a:rPr>
                        <a:t>OVER LOCK</a:t>
                      </a:r>
                    </a:p>
                  </a:txBody>
                  <a:tcPr/>
                </a:tc>
                <a:tc>
                  <a:txBody>
                    <a:bodyPr/>
                    <a:lstStyle/>
                    <a:p>
                      <a:r>
                        <a:rPr lang="en-US" sz="1200" dirty="0">
                          <a:solidFill>
                            <a:schemeClr val="accent5">
                              <a:lumMod val="75000"/>
                            </a:schemeClr>
                          </a:solidFill>
                        </a:rPr>
                        <a:t>85</a:t>
                      </a:r>
                    </a:p>
                  </a:txBody>
                  <a:tcPr/>
                </a:tc>
                <a:tc>
                  <a:txBody>
                    <a:bodyPr/>
                    <a:lstStyle/>
                    <a:p>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MO 6814D</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2090392439"/>
                  </a:ext>
                </a:extLst>
              </a:tr>
              <a:tr h="306069">
                <a:tc>
                  <a:txBody>
                    <a:bodyPr/>
                    <a:lstStyle/>
                    <a:p>
                      <a:r>
                        <a:rPr lang="en-US" sz="1200" dirty="0">
                          <a:solidFill>
                            <a:schemeClr val="accent5">
                              <a:lumMod val="75000"/>
                            </a:schemeClr>
                          </a:solidFill>
                        </a:rPr>
                        <a:t>3</a:t>
                      </a:r>
                    </a:p>
                  </a:txBody>
                  <a:tcPr/>
                </a:tc>
                <a:tc>
                  <a:txBody>
                    <a:bodyPr/>
                    <a:lstStyle/>
                    <a:p>
                      <a:r>
                        <a:rPr lang="en-US" sz="1200" dirty="0">
                          <a:solidFill>
                            <a:schemeClr val="accent5">
                              <a:lumMod val="75000"/>
                            </a:schemeClr>
                          </a:solidFill>
                        </a:rPr>
                        <a:t>FLAT LOCK C11</a:t>
                      </a:r>
                    </a:p>
                  </a:txBody>
                  <a:tcPr/>
                </a:tc>
                <a:tc>
                  <a:txBody>
                    <a:bodyPr/>
                    <a:lstStyle/>
                    <a:p>
                      <a:r>
                        <a:rPr lang="en-US" sz="1200" dirty="0">
                          <a:solidFill>
                            <a:schemeClr val="accent5">
                              <a:lumMod val="75000"/>
                            </a:schemeClr>
                          </a:solidFill>
                        </a:rPr>
                        <a:t>35</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MF7523D</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3841711944"/>
                  </a:ext>
                </a:extLst>
              </a:tr>
              <a:tr h="306069">
                <a:tc>
                  <a:txBody>
                    <a:bodyPr/>
                    <a:lstStyle/>
                    <a:p>
                      <a:r>
                        <a:rPr lang="en-US" sz="1200" dirty="0">
                          <a:solidFill>
                            <a:schemeClr val="accent5">
                              <a:lumMod val="75000"/>
                            </a:schemeClr>
                          </a:solidFill>
                        </a:rPr>
                        <a:t>4</a:t>
                      </a:r>
                    </a:p>
                  </a:txBody>
                  <a:tcPr/>
                </a:tc>
                <a:tc>
                  <a:txBody>
                    <a:bodyPr/>
                    <a:lstStyle/>
                    <a:p>
                      <a:r>
                        <a:rPr lang="en-US" sz="1200" dirty="0">
                          <a:solidFill>
                            <a:schemeClr val="accent5">
                              <a:lumMod val="75000"/>
                            </a:schemeClr>
                          </a:solidFill>
                        </a:rPr>
                        <a:t>FLAT LOCK U11</a:t>
                      </a:r>
                    </a:p>
                  </a:txBody>
                  <a:tcPr/>
                </a:tc>
                <a:tc>
                  <a:txBody>
                    <a:bodyPr/>
                    <a:lstStyle/>
                    <a:p>
                      <a:r>
                        <a:rPr lang="en-US" sz="1200" dirty="0">
                          <a:solidFill>
                            <a:schemeClr val="accent5">
                              <a:lumMod val="75000"/>
                            </a:schemeClr>
                          </a:solidFill>
                        </a:rPr>
                        <a:t>16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MF7523D</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1133126101"/>
                  </a:ext>
                </a:extLst>
              </a:tr>
              <a:tr h="306069">
                <a:tc>
                  <a:txBody>
                    <a:bodyPr/>
                    <a:lstStyle/>
                    <a:p>
                      <a:r>
                        <a:rPr lang="en-US" sz="1200" dirty="0">
                          <a:solidFill>
                            <a:schemeClr val="accent5">
                              <a:lumMod val="75000"/>
                            </a:schemeClr>
                          </a:solidFill>
                        </a:rPr>
                        <a:t>5</a:t>
                      </a:r>
                    </a:p>
                  </a:txBody>
                  <a:tcPr/>
                </a:tc>
                <a:tc>
                  <a:txBody>
                    <a:bodyPr/>
                    <a:lstStyle/>
                    <a:p>
                      <a:r>
                        <a:rPr lang="en-US" sz="1200" dirty="0">
                          <a:solidFill>
                            <a:schemeClr val="accent5">
                              <a:lumMod val="75000"/>
                            </a:schemeClr>
                          </a:solidFill>
                        </a:rPr>
                        <a:t>FLAT LOCK SYLINDER BED U11</a:t>
                      </a:r>
                    </a:p>
                  </a:txBody>
                  <a:tcPr/>
                </a:tc>
                <a:tc>
                  <a:txBody>
                    <a:bodyPr/>
                    <a:lstStyle/>
                    <a:p>
                      <a:r>
                        <a:rPr lang="en-US" sz="1200" dirty="0">
                          <a:solidFill>
                            <a:schemeClr val="accent5">
                              <a:lumMod val="75000"/>
                            </a:schemeClr>
                          </a:solidFill>
                        </a:rPr>
                        <a:t>40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MF7923 U11</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3707535065"/>
                  </a:ext>
                </a:extLst>
              </a:tr>
              <a:tr h="306069">
                <a:tc>
                  <a:txBody>
                    <a:bodyPr/>
                    <a:lstStyle/>
                    <a:p>
                      <a:r>
                        <a:rPr lang="en-US" sz="1200" dirty="0">
                          <a:solidFill>
                            <a:schemeClr val="accent5">
                              <a:lumMod val="75000"/>
                            </a:schemeClr>
                          </a:solidFill>
                        </a:rPr>
                        <a:t>6</a:t>
                      </a:r>
                    </a:p>
                  </a:txBody>
                  <a:tcPr/>
                </a:tc>
                <a:tc>
                  <a:txBody>
                    <a:bodyPr/>
                    <a:lstStyle/>
                    <a:p>
                      <a:r>
                        <a:rPr lang="en-US" sz="1200" dirty="0">
                          <a:solidFill>
                            <a:schemeClr val="accent5">
                              <a:lumMod val="75000"/>
                            </a:schemeClr>
                          </a:solidFill>
                        </a:rPr>
                        <a:t>CYLINDER BED REW-S-CUTTER</a:t>
                      </a:r>
                    </a:p>
                  </a:txBody>
                  <a:tcPr/>
                </a:tc>
                <a:tc>
                  <a:txBody>
                    <a:bodyPr/>
                    <a:lstStyle/>
                    <a:p>
                      <a:r>
                        <a:rPr lang="en-US" sz="1200" dirty="0">
                          <a:solidFill>
                            <a:schemeClr val="accent5">
                              <a:lumMod val="75000"/>
                            </a:schemeClr>
                          </a:solidFill>
                        </a:rPr>
                        <a:t>26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MF7923</a:t>
                      </a:r>
                      <a:r>
                        <a:rPr lang="en-US" sz="1200" baseline="0" dirty="0">
                          <a:solidFill>
                            <a:schemeClr val="accent5">
                              <a:lumMod val="75000"/>
                            </a:schemeClr>
                          </a:solidFill>
                        </a:rPr>
                        <a:t> H23</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999495311"/>
                  </a:ext>
                </a:extLst>
              </a:tr>
              <a:tr h="306069">
                <a:tc>
                  <a:txBody>
                    <a:bodyPr/>
                    <a:lstStyle/>
                    <a:p>
                      <a:r>
                        <a:rPr lang="en-US" sz="1200" dirty="0">
                          <a:solidFill>
                            <a:schemeClr val="accent5">
                              <a:lumMod val="75000"/>
                            </a:schemeClr>
                          </a:solidFill>
                        </a:rPr>
                        <a:t>7</a:t>
                      </a:r>
                    </a:p>
                  </a:txBody>
                  <a:tcPr/>
                </a:tc>
                <a:tc>
                  <a:txBody>
                    <a:bodyPr/>
                    <a:lstStyle/>
                    <a:p>
                      <a:r>
                        <a:rPr lang="en-US" sz="1200" dirty="0">
                          <a:solidFill>
                            <a:schemeClr val="accent5">
                              <a:lumMod val="75000"/>
                            </a:schemeClr>
                          </a:solidFill>
                        </a:rPr>
                        <a:t>BARTACKING</a:t>
                      </a:r>
                    </a:p>
                  </a:txBody>
                  <a:tcPr/>
                </a:tc>
                <a:tc>
                  <a:txBody>
                    <a:bodyPr/>
                    <a:lstStyle/>
                    <a:p>
                      <a:r>
                        <a:rPr lang="en-US" sz="1200" dirty="0">
                          <a:solidFill>
                            <a:schemeClr val="accent5">
                              <a:lumMod val="75000"/>
                            </a:schemeClr>
                          </a:solidFill>
                        </a:rPr>
                        <a:t>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LK 900B</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1125072911"/>
                  </a:ext>
                </a:extLst>
              </a:tr>
              <a:tr h="306069">
                <a:tc>
                  <a:txBody>
                    <a:bodyPr/>
                    <a:lstStyle/>
                    <a:p>
                      <a:r>
                        <a:rPr lang="en-US" sz="1200" dirty="0">
                          <a:solidFill>
                            <a:schemeClr val="accent5">
                              <a:lumMod val="75000"/>
                            </a:schemeClr>
                          </a:solidFill>
                        </a:rPr>
                        <a:t>8</a:t>
                      </a:r>
                    </a:p>
                  </a:txBody>
                  <a:tcPr/>
                </a:tc>
                <a:tc>
                  <a:txBody>
                    <a:bodyPr/>
                    <a:lstStyle/>
                    <a:p>
                      <a:r>
                        <a:rPr lang="en-US" sz="1200" dirty="0">
                          <a:solidFill>
                            <a:schemeClr val="accent5">
                              <a:lumMod val="75000"/>
                            </a:schemeClr>
                          </a:solidFill>
                        </a:rPr>
                        <a:t>KANSAI DFB</a:t>
                      </a:r>
                    </a:p>
                  </a:txBody>
                  <a:tcPr/>
                </a:tc>
                <a:tc>
                  <a:txBody>
                    <a:bodyPr/>
                    <a:lstStyle/>
                    <a:p>
                      <a:r>
                        <a:rPr lang="en-US" sz="1200" dirty="0">
                          <a:solidFill>
                            <a:schemeClr val="accent5">
                              <a:lumMod val="75000"/>
                            </a:schemeClr>
                          </a:solidFill>
                        </a:rPr>
                        <a:t>12</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DFB</a:t>
                      </a:r>
                      <a:r>
                        <a:rPr lang="en-US" sz="1200" baseline="0" dirty="0">
                          <a:solidFill>
                            <a:schemeClr val="accent5">
                              <a:lumMod val="75000"/>
                            </a:schemeClr>
                          </a:solidFill>
                        </a:rPr>
                        <a:t> 1411 P</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1787397887"/>
                  </a:ext>
                </a:extLst>
              </a:tr>
              <a:tr h="306069">
                <a:tc>
                  <a:txBody>
                    <a:bodyPr/>
                    <a:lstStyle/>
                    <a:p>
                      <a:r>
                        <a:rPr lang="en-US" sz="1200" dirty="0">
                          <a:solidFill>
                            <a:schemeClr val="accent5">
                              <a:lumMod val="75000"/>
                            </a:schemeClr>
                          </a:solidFill>
                        </a:rPr>
                        <a:t>9</a:t>
                      </a:r>
                    </a:p>
                  </a:txBody>
                  <a:tcPr/>
                </a:tc>
                <a:tc>
                  <a:txBody>
                    <a:bodyPr/>
                    <a:lstStyle/>
                    <a:p>
                      <a:r>
                        <a:rPr lang="en-US" sz="1200" dirty="0">
                          <a:solidFill>
                            <a:schemeClr val="accent5">
                              <a:lumMod val="75000"/>
                            </a:schemeClr>
                          </a:solidFill>
                        </a:rPr>
                        <a:t>KANSAI LOOP</a:t>
                      </a:r>
                    </a:p>
                  </a:txBody>
                  <a:tcPr/>
                </a:tc>
                <a:tc>
                  <a:txBody>
                    <a:bodyPr/>
                    <a:lstStyle/>
                    <a:p>
                      <a:r>
                        <a:rPr lang="en-US" sz="1200" dirty="0">
                          <a:solidFill>
                            <a:schemeClr val="accent5">
                              <a:lumMod val="75000"/>
                            </a:schemeClr>
                          </a:solidFill>
                        </a:rPr>
                        <a:t>15</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DLR 1502 L</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3839047634"/>
                  </a:ext>
                </a:extLst>
              </a:tr>
              <a:tr h="0">
                <a:tc>
                  <a:txBody>
                    <a:bodyPr/>
                    <a:lstStyle/>
                    <a:p>
                      <a:r>
                        <a:rPr lang="en-US" sz="1200" dirty="0">
                          <a:solidFill>
                            <a:schemeClr val="accent5">
                              <a:lumMod val="75000"/>
                            </a:schemeClr>
                          </a:solidFill>
                        </a:rPr>
                        <a:t>10</a:t>
                      </a:r>
                    </a:p>
                  </a:txBody>
                  <a:tcPr/>
                </a:tc>
                <a:tc>
                  <a:txBody>
                    <a:bodyPr/>
                    <a:lstStyle/>
                    <a:p>
                      <a:r>
                        <a:rPr lang="en-US" sz="1200" dirty="0">
                          <a:solidFill>
                            <a:schemeClr val="accent5">
                              <a:lumMod val="75000"/>
                            </a:schemeClr>
                          </a:solidFill>
                        </a:rPr>
                        <a:t>SMALL</a:t>
                      </a:r>
                      <a:r>
                        <a:rPr lang="en-US" sz="1200" baseline="0" dirty="0">
                          <a:solidFill>
                            <a:schemeClr val="accent5">
                              <a:lumMod val="75000"/>
                            </a:schemeClr>
                          </a:solidFill>
                        </a:rPr>
                        <a:t> SYLINDER BED</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12</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MF7223DU10</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2861875955"/>
                  </a:ext>
                </a:extLst>
              </a:tr>
              <a:tr h="306069">
                <a:tc>
                  <a:txBody>
                    <a:bodyPr/>
                    <a:lstStyle/>
                    <a:p>
                      <a:r>
                        <a:rPr lang="en-US" sz="1200" dirty="0">
                          <a:solidFill>
                            <a:schemeClr val="accent5">
                              <a:lumMod val="75000"/>
                            </a:schemeClr>
                          </a:solidFill>
                        </a:rPr>
                        <a:t>11</a:t>
                      </a:r>
                    </a:p>
                  </a:txBody>
                  <a:tcPr/>
                </a:tc>
                <a:tc>
                  <a:txBody>
                    <a:bodyPr/>
                    <a:lstStyle/>
                    <a:p>
                      <a:r>
                        <a:rPr lang="en-US" sz="1200" dirty="0">
                          <a:solidFill>
                            <a:schemeClr val="accent5">
                              <a:lumMod val="75000"/>
                            </a:schemeClr>
                          </a:solidFill>
                        </a:rPr>
                        <a:t>BUTTON STITCH</a:t>
                      </a:r>
                    </a:p>
                  </a:txBody>
                  <a:tcPr/>
                </a:tc>
                <a:tc>
                  <a:txBody>
                    <a:bodyPr/>
                    <a:lstStyle/>
                    <a:p>
                      <a:r>
                        <a:rPr lang="en-US" sz="1200" dirty="0">
                          <a:solidFill>
                            <a:schemeClr val="accent5">
                              <a:lumMod val="75000"/>
                            </a:schemeClr>
                          </a:solidFill>
                        </a:rPr>
                        <a:t>14</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LK 1903B</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3661879558"/>
                  </a:ext>
                </a:extLst>
              </a:tr>
              <a:tr h="306069">
                <a:tc>
                  <a:txBody>
                    <a:bodyPr/>
                    <a:lstStyle/>
                    <a:p>
                      <a:r>
                        <a:rPr lang="en-US" sz="1200" dirty="0">
                          <a:solidFill>
                            <a:schemeClr val="accent5">
                              <a:lumMod val="75000"/>
                            </a:schemeClr>
                          </a:solidFill>
                        </a:rPr>
                        <a:t>12</a:t>
                      </a:r>
                    </a:p>
                  </a:txBody>
                  <a:tcPr/>
                </a:tc>
                <a:tc>
                  <a:txBody>
                    <a:bodyPr/>
                    <a:lstStyle/>
                    <a:p>
                      <a:r>
                        <a:rPr lang="en-US" sz="1200" dirty="0">
                          <a:solidFill>
                            <a:schemeClr val="accent5">
                              <a:lumMod val="75000"/>
                            </a:schemeClr>
                          </a:solidFill>
                        </a:rPr>
                        <a:t>SNAP</a:t>
                      </a:r>
                      <a:r>
                        <a:rPr lang="en-US" sz="1200" baseline="0" dirty="0">
                          <a:solidFill>
                            <a:schemeClr val="accent5">
                              <a:lumMod val="75000"/>
                            </a:schemeClr>
                          </a:solidFill>
                        </a:rPr>
                        <a:t> BUTTON MACHINE</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8</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UZ.7EA</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3632980562"/>
                  </a:ext>
                </a:extLst>
              </a:tr>
              <a:tr h="306069">
                <a:tc>
                  <a:txBody>
                    <a:bodyPr/>
                    <a:lstStyle/>
                    <a:p>
                      <a:r>
                        <a:rPr lang="en-US" sz="1200" dirty="0">
                          <a:solidFill>
                            <a:schemeClr val="accent5">
                              <a:lumMod val="75000"/>
                            </a:schemeClr>
                          </a:solidFill>
                        </a:rPr>
                        <a:t>13</a:t>
                      </a:r>
                    </a:p>
                  </a:txBody>
                  <a:tcPr/>
                </a:tc>
                <a:tc>
                  <a:txBody>
                    <a:bodyPr/>
                    <a:lstStyle/>
                    <a:p>
                      <a:r>
                        <a:rPr lang="en-US" sz="1200" dirty="0">
                          <a:solidFill>
                            <a:schemeClr val="accent5">
                              <a:lumMod val="75000"/>
                            </a:schemeClr>
                          </a:solidFill>
                        </a:rPr>
                        <a:t>RIB CUTTER (PIPING</a:t>
                      </a:r>
                      <a:r>
                        <a:rPr lang="en-US" sz="1200" baseline="0" dirty="0">
                          <a:solidFill>
                            <a:schemeClr val="accent5">
                              <a:lumMod val="75000"/>
                            </a:schemeClr>
                          </a:solidFill>
                        </a:rPr>
                        <a:t> STRIPE)</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LU.933A</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703417529"/>
                  </a:ext>
                </a:extLst>
              </a:tr>
              <a:tr h="306069">
                <a:tc>
                  <a:txBody>
                    <a:bodyPr/>
                    <a:lstStyle/>
                    <a:p>
                      <a:r>
                        <a:rPr lang="en-US" sz="1200" dirty="0">
                          <a:solidFill>
                            <a:schemeClr val="accent5">
                              <a:lumMod val="75000"/>
                            </a:schemeClr>
                          </a:solidFill>
                        </a:rPr>
                        <a:t>14</a:t>
                      </a:r>
                    </a:p>
                  </a:txBody>
                  <a:tcPr/>
                </a:tc>
                <a:tc>
                  <a:txBody>
                    <a:bodyPr/>
                    <a:lstStyle/>
                    <a:p>
                      <a:r>
                        <a:rPr lang="en-US" sz="1200" dirty="0">
                          <a:solidFill>
                            <a:schemeClr val="accent5">
                              <a:lumMod val="75000"/>
                            </a:schemeClr>
                          </a:solidFill>
                        </a:rPr>
                        <a:t>BUTTON HOLE</a:t>
                      </a:r>
                    </a:p>
                  </a:txBody>
                  <a:tcPr/>
                </a:tc>
                <a:tc>
                  <a:txBody>
                    <a:bodyPr/>
                    <a:lstStyle/>
                    <a:p>
                      <a:r>
                        <a:rPr lang="en-US" sz="1200" dirty="0">
                          <a:solidFill>
                            <a:schemeClr val="accent5">
                              <a:lumMod val="75000"/>
                            </a:schemeClr>
                          </a:solidFill>
                        </a:rPr>
                        <a:t>8</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LBH1790A</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2262067635"/>
                  </a:ext>
                </a:extLst>
              </a:tr>
              <a:tr h="306069">
                <a:tc>
                  <a:txBody>
                    <a:bodyPr/>
                    <a:lstStyle/>
                    <a:p>
                      <a:r>
                        <a:rPr lang="en-US" sz="1200" dirty="0">
                          <a:solidFill>
                            <a:schemeClr val="accent5">
                              <a:lumMod val="75000"/>
                            </a:schemeClr>
                          </a:solidFill>
                        </a:rPr>
                        <a:t>15</a:t>
                      </a:r>
                    </a:p>
                  </a:txBody>
                  <a:tcPr/>
                </a:tc>
                <a:tc>
                  <a:txBody>
                    <a:bodyPr/>
                    <a:lstStyle/>
                    <a:p>
                      <a:r>
                        <a:rPr lang="en-US" sz="1200" dirty="0">
                          <a:solidFill>
                            <a:schemeClr val="accent5">
                              <a:lumMod val="75000"/>
                            </a:schemeClr>
                          </a:solidFill>
                        </a:rPr>
                        <a:t>FIT OF THE ARM</a:t>
                      </a:r>
                    </a:p>
                  </a:txBody>
                  <a:tcPr/>
                </a:tc>
                <a:tc>
                  <a:txBody>
                    <a:bodyPr/>
                    <a:lstStyle/>
                    <a:p>
                      <a:r>
                        <a:rPr lang="en-US" sz="1200" dirty="0">
                          <a:solidFill>
                            <a:schemeClr val="accent5">
                              <a:lumMod val="75000"/>
                            </a:schemeClr>
                          </a:solidFill>
                        </a:rPr>
                        <a:t>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JUKI</a:t>
                      </a:r>
                    </a:p>
                  </a:txBody>
                  <a:tcPr/>
                </a:tc>
                <a:tc>
                  <a:txBody>
                    <a:bodyPr/>
                    <a:lstStyle/>
                    <a:p>
                      <a:r>
                        <a:rPr lang="en-US" sz="1200" dirty="0">
                          <a:solidFill>
                            <a:schemeClr val="accent5">
                              <a:lumMod val="75000"/>
                            </a:schemeClr>
                          </a:solidFill>
                        </a:rPr>
                        <a:t>MS1190MF</a:t>
                      </a:r>
                    </a:p>
                  </a:txBody>
                  <a:tcPr/>
                </a:tc>
                <a:tc>
                  <a:txBody>
                    <a:bodyPr/>
                    <a:lstStyle/>
                    <a:p>
                      <a:r>
                        <a:rPr lang="en-US" sz="1200" dirty="0">
                          <a:solidFill>
                            <a:schemeClr val="accent5">
                              <a:lumMod val="75000"/>
                            </a:schemeClr>
                          </a:solidFill>
                        </a:rPr>
                        <a:t>JAPAN</a:t>
                      </a:r>
                    </a:p>
                  </a:txBody>
                  <a:tcPr/>
                </a:tc>
                <a:extLst>
                  <a:ext uri="{0D108BD9-81ED-4DB2-BD59-A6C34878D82A}">
                    <a16:rowId xmlns:a16="http://schemas.microsoft.com/office/drawing/2014/main" val="2611308548"/>
                  </a:ext>
                </a:extLst>
              </a:tr>
              <a:tr h="306069">
                <a:tc>
                  <a:txBody>
                    <a:bodyPr/>
                    <a:lstStyle/>
                    <a:p>
                      <a:r>
                        <a:rPr lang="en-US" sz="1200" dirty="0">
                          <a:solidFill>
                            <a:schemeClr val="accent5">
                              <a:lumMod val="75000"/>
                            </a:schemeClr>
                          </a:solidFill>
                        </a:rPr>
                        <a:t>16</a:t>
                      </a:r>
                    </a:p>
                  </a:txBody>
                  <a:tcPr/>
                </a:tc>
                <a:tc>
                  <a:txBody>
                    <a:bodyPr/>
                    <a:lstStyle/>
                    <a:p>
                      <a:r>
                        <a:rPr lang="en-US" sz="1200" dirty="0">
                          <a:solidFill>
                            <a:schemeClr val="accent5">
                              <a:lumMod val="75000"/>
                            </a:schemeClr>
                          </a:solidFill>
                        </a:rPr>
                        <a:t>CUTTING</a:t>
                      </a:r>
                    </a:p>
                  </a:txBody>
                  <a:tcPr/>
                </a:tc>
                <a:tc>
                  <a:txBody>
                    <a:bodyPr/>
                    <a:lstStyle/>
                    <a:p>
                      <a:r>
                        <a:rPr lang="en-US" sz="1200" dirty="0">
                          <a:solidFill>
                            <a:schemeClr val="accent5">
                              <a:lumMod val="75000"/>
                            </a:schemeClr>
                          </a:solidFill>
                        </a:rPr>
                        <a:t>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8” &amp; 10”</a:t>
                      </a:r>
                    </a:p>
                  </a:txBody>
                  <a:tcPr/>
                </a:tc>
                <a:tc>
                  <a:txBody>
                    <a:bodyPr/>
                    <a:lstStyle/>
                    <a:p>
                      <a:endParaRPr lang="en-US" sz="1200" dirty="0">
                        <a:solidFill>
                          <a:schemeClr val="accent5">
                            <a:lumMod val="75000"/>
                          </a:schemeClr>
                        </a:solidFill>
                      </a:endParaRPr>
                    </a:p>
                  </a:txBody>
                  <a:tcPr/>
                </a:tc>
                <a:extLst>
                  <a:ext uri="{0D108BD9-81ED-4DB2-BD59-A6C34878D82A}">
                    <a16:rowId xmlns:a16="http://schemas.microsoft.com/office/drawing/2014/main" val="4248727676"/>
                  </a:ext>
                </a:extLst>
              </a:tr>
              <a:tr h="306069">
                <a:tc>
                  <a:txBody>
                    <a:bodyPr/>
                    <a:lstStyle/>
                    <a:p>
                      <a:r>
                        <a:rPr lang="en-US" sz="1200" dirty="0">
                          <a:solidFill>
                            <a:schemeClr val="accent5">
                              <a:lumMod val="75000"/>
                            </a:schemeClr>
                          </a:solidFill>
                        </a:rPr>
                        <a:t>17</a:t>
                      </a:r>
                    </a:p>
                  </a:txBody>
                  <a:tcPr/>
                </a:tc>
                <a:tc>
                  <a:txBody>
                    <a:bodyPr/>
                    <a:lstStyle/>
                    <a:p>
                      <a:r>
                        <a:rPr lang="en-US" sz="1200" dirty="0">
                          <a:solidFill>
                            <a:schemeClr val="accent5">
                              <a:lumMod val="75000"/>
                            </a:schemeClr>
                          </a:solidFill>
                        </a:rPr>
                        <a:t>IRON MACHINE</a:t>
                      </a:r>
                    </a:p>
                  </a:txBody>
                  <a:tcPr/>
                </a:tc>
                <a:tc>
                  <a:txBody>
                    <a:bodyPr/>
                    <a:lstStyle/>
                    <a:p>
                      <a:r>
                        <a:rPr lang="en-US" sz="1200" dirty="0">
                          <a:solidFill>
                            <a:schemeClr val="accent5">
                              <a:lumMod val="75000"/>
                            </a:schemeClr>
                          </a:solidFill>
                        </a:rPr>
                        <a:t>16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ASS1450</a:t>
                      </a:r>
                    </a:p>
                  </a:txBody>
                  <a:tcPr/>
                </a:tc>
                <a:tc>
                  <a:txBody>
                    <a:bodyPr/>
                    <a:lstStyle/>
                    <a:p>
                      <a:endParaRPr lang="en-US" sz="1200" dirty="0">
                        <a:solidFill>
                          <a:schemeClr val="accent5">
                            <a:lumMod val="75000"/>
                          </a:schemeClr>
                        </a:solidFill>
                      </a:endParaRPr>
                    </a:p>
                  </a:txBody>
                  <a:tcPr/>
                </a:tc>
                <a:extLst>
                  <a:ext uri="{0D108BD9-81ED-4DB2-BD59-A6C34878D82A}">
                    <a16:rowId xmlns:a16="http://schemas.microsoft.com/office/drawing/2014/main" val="2841944442"/>
                  </a:ext>
                </a:extLst>
              </a:tr>
              <a:tr h="306069">
                <a:tc>
                  <a:txBody>
                    <a:bodyPr/>
                    <a:lstStyle/>
                    <a:p>
                      <a:r>
                        <a:rPr lang="en-US" sz="1200" dirty="0">
                          <a:solidFill>
                            <a:schemeClr val="accent5">
                              <a:lumMod val="75000"/>
                            </a:schemeClr>
                          </a:solidFill>
                        </a:rPr>
                        <a:t>18</a:t>
                      </a:r>
                    </a:p>
                  </a:txBody>
                  <a:tcPr/>
                </a:tc>
                <a:tc>
                  <a:txBody>
                    <a:bodyPr/>
                    <a:lstStyle/>
                    <a:p>
                      <a:r>
                        <a:rPr lang="en-US" sz="1200" dirty="0">
                          <a:solidFill>
                            <a:schemeClr val="accent5">
                              <a:lumMod val="75000"/>
                            </a:schemeClr>
                          </a:solidFill>
                        </a:rPr>
                        <a:t>IRON TABLE</a:t>
                      </a:r>
                    </a:p>
                  </a:txBody>
                  <a:tcPr/>
                </a:tc>
                <a:tc>
                  <a:txBody>
                    <a:bodyPr/>
                    <a:lstStyle/>
                    <a:p>
                      <a:r>
                        <a:rPr lang="en-US" sz="1200" dirty="0">
                          <a:solidFill>
                            <a:schemeClr val="accent5">
                              <a:lumMod val="75000"/>
                            </a:schemeClr>
                          </a:solidFill>
                        </a:rPr>
                        <a:t>16</a:t>
                      </a:r>
                    </a:p>
                  </a:txBody>
                  <a:tcPr/>
                </a:tc>
                <a:tc>
                  <a:txBody>
                    <a:bodyPr/>
                    <a:lstStyle/>
                    <a:p>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COOL SET</a:t>
                      </a:r>
                    </a:p>
                  </a:txBody>
                  <a:tcPr/>
                </a:tc>
                <a:tc>
                  <a:txBody>
                    <a:bodyPr/>
                    <a:lstStyle/>
                    <a:p>
                      <a:endParaRPr lang="en-US" sz="1200" dirty="0">
                        <a:solidFill>
                          <a:schemeClr val="accent5">
                            <a:lumMod val="75000"/>
                          </a:schemeClr>
                        </a:solidFill>
                      </a:endParaRPr>
                    </a:p>
                  </a:txBody>
                  <a:tcPr/>
                </a:tc>
                <a:extLst>
                  <a:ext uri="{0D108BD9-81ED-4DB2-BD59-A6C34878D82A}">
                    <a16:rowId xmlns:a16="http://schemas.microsoft.com/office/drawing/2014/main" val="1108639743"/>
                  </a:ext>
                </a:extLst>
              </a:tr>
              <a:tr h="306069">
                <a:tc>
                  <a:txBody>
                    <a:bodyPr/>
                    <a:lstStyle/>
                    <a:p>
                      <a:r>
                        <a:rPr lang="en-US" sz="1200" dirty="0">
                          <a:solidFill>
                            <a:schemeClr val="accent5">
                              <a:lumMod val="75000"/>
                            </a:schemeClr>
                          </a:solidFill>
                        </a:rPr>
                        <a:t>19</a:t>
                      </a:r>
                    </a:p>
                  </a:txBody>
                  <a:tcPr/>
                </a:tc>
                <a:tc>
                  <a:txBody>
                    <a:bodyPr/>
                    <a:lstStyle/>
                    <a:p>
                      <a:r>
                        <a:rPr lang="en-US" sz="1200" dirty="0">
                          <a:solidFill>
                            <a:schemeClr val="accent5">
                              <a:lumMod val="75000"/>
                            </a:schemeClr>
                          </a:solidFill>
                        </a:rPr>
                        <a:t>GENERATOR</a:t>
                      </a:r>
                    </a:p>
                  </a:txBody>
                  <a:tcPr/>
                </a:tc>
                <a:tc>
                  <a:txBody>
                    <a:bodyPr/>
                    <a:lstStyle/>
                    <a:p>
                      <a:r>
                        <a:rPr lang="en-US" sz="1200" dirty="0">
                          <a:solidFill>
                            <a:schemeClr val="accent5">
                              <a:lumMod val="75000"/>
                            </a:schemeClr>
                          </a:solidFill>
                        </a:rPr>
                        <a:t>1</a:t>
                      </a:r>
                    </a:p>
                  </a:txBody>
                  <a:tcPr/>
                </a:tc>
                <a:tc>
                  <a:txBody>
                    <a:bodyPr/>
                    <a:lstStyle/>
                    <a:p>
                      <a:r>
                        <a:rPr lang="en-US" sz="1200" dirty="0">
                          <a:solidFill>
                            <a:schemeClr val="accent5">
                              <a:lumMod val="75000"/>
                            </a:schemeClr>
                          </a:solidFill>
                        </a:rPr>
                        <a:t>CAT</a:t>
                      </a:r>
                    </a:p>
                  </a:txBody>
                  <a:tcPr/>
                </a:tc>
                <a:tc>
                  <a:txBody>
                    <a:bodyPr/>
                    <a:lstStyle/>
                    <a:p>
                      <a:r>
                        <a:rPr lang="en-US" sz="1200" dirty="0">
                          <a:solidFill>
                            <a:schemeClr val="accent5">
                              <a:lumMod val="75000"/>
                            </a:schemeClr>
                          </a:solidFill>
                        </a:rPr>
                        <a:t>200 KVA</a:t>
                      </a:r>
                    </a:p>
                  </a:txBody>
                  <a:tcPr/>
                </a:tc>
                <a:tc>
                  <a:txBody>
                    <a:bodyPr/>
                    <a:lstStyle/>
                    <a:p>
                      <a:r>
                        <a:rPr lang="en-US" sz="1200" dirty="0">
                          <a:solidFill>
                            <a:schemeClr val="accent5">
                              <a:lumMod val="75000"/>
                            </a:schemeClr>
                          </a:solidFill>
                        </a:rPr>
                        <a:t>USA</a:t>
                      </a:r>
                    </a:p>
                  </a:txBody>
                  <a:tcPr/>
                </a:tc>
                <a:extLst>
                  <a:ext uri="{0D108BD9-81ED-4DB2-BD59-A6C34878D82A}">
                    <a16:rowId xmlns:a16="http://schemas.microsoft.com/office/drawing/2014/main" val="1362793519"/>
                  </a:ext>
                </a:extLst>
              </a:tr>
              <a:tr h="454908">
                <a:tc>
                  <a:txBody>
                    <a:bodyPr/>
                    <a:lstStyle/>
                    <a:p>
                      <a:r>
                        <a:rPr lang="en-US" sz="1200" dirty="0">
                          <a:solidFill>
                            <a:schemeClr val="accent5">
                              <a:lumMod val="75000"/>
                            </a:schemeClr>
                          </a:solidFill>
                        </a:rPr>
                        <a:t>20</a:t>
                      </a:r>
                    </a:p>
                  </a:txBody>
                  <a:tcPr/>
                </a:tc>
                <a:tc>
                  <a:txBody>
                    <a:bodyPr/>
                    <a:lstStyle/>
                    <a:p>
                      <a:r>
                        <a:rPr lang="en-US" sz="1200" dirty="0">
                          <a:solidFill>
                            <a:schemeClr val="accent5">
                              <a:lumMod val="75000"/>
                            </a:schemeClr>
                          </a:solidFill>
                        </a:rPr>
                        <a:t>BOILER</a:t>
                      </a:r>
                    </a:p>
                  </a:txBody>
                  <a:tcPr/>
                </a:tc>
                <a:tc>
                  <a:txBody>
                    <a:bodyPr/>
                    <a:lstStyle/>
                    <a:p>
                      <a:r>
                        <a:rPr lang="en-US" sz="1200" dirty="0">
                          <a:solidFill>
                            <a:schemeClr val="accent5">
                              <a:lumMod val="75000"/>
                            </a:schemeClr>
                          </a:solidFill>
                        </a:rPr>
                        <a:t>1</a:t>
                      </a:r>
                    </a:p>
                  </a:txBody>
                  <a:tcPr/>
                </a:tc>
                <a:tc>
                  <a:txBody>
                    <a:bodyPr/>
                    <a:lstStyle/>
                    <a:p>
                      <a:r>
                        <a:rPr lang="en-US" sz="1200" dirty="0">
                          <a:solidFill>
                            <a:schemeClr val="accent5">
                              <a:lumMod val="75000"/>
                            </a:schemeClr>
                          </a:solidFill>
                        </a:rPr>
                        <a:t>ALIF BOILER</a:t>
                      </a:r>
                      <a:r>
                        <a:rPr lang="en-US" sz="1200" baseline="0" dirty="0">
                          <a:solidFill>
                            <a:schemeClr val="accent5">
                              <a:lumMod val="75000"/>
                            </a:schemeClr>
                          </a:solidFill>
                        </a:rPr>
                        <a:t> COM</a:t>
                      </a:r>
                      <a:endParaRPr lang="en-US" sz="1200" dirty="0">
                        <a:solidFill>
                          <a:schemeClr val="accent5">
                            <a:lumMod val="75000"/>
                          </a:schemeClr>
                        </a:solidFill>
                      </a:endParaRPr>
                    </a:p>
                  </a:txBody>
                  <a:tcPr/>
                </a:tc>
                <a:tc>
                  <a:txBody>
                    <a:bodyPr/>
                    <a:lstStyle/>
                    <a:p>
                      <a:r>
                        <a:rPr lang="en-US" sz="1200" dirty="0">
                          <a:solidFill>
                            <a:schemeClr val="accent5">
                              <a:lumMod val="75000"/>
                            </a:schemeClr>
                          </a:solidFill>
                        </a:rPr>
                        <a:t>200 KG</a:t>
                      </a:r>
                    </a:p>
                  </a:txBody>
                  <a:tcPr/>
                </a:tc>
                <a:tc>
                  <a:txBody>
                    <a:bodyPr/>
                    <a:lstStyle/>
                    <a:p>
                      <a:endParaRPr lang="en-US" sz="1200" dirty="0">
                        <a:solidFill>
                          <a:schemeClr val="accent5">
                            <a:lumMod val="75000"/>
                          </a:schemeClr>
                        </a:solidFill>
                      </a:endParaRPr>
                    </a:p>
                  </a:txBody>
                  <a:tcPr/>
                </a:tc>
                <a:extLst>
                  <a:ext uri="{0D108BD9-81ED-4DB2-BD59-A6C34878D82A}">
                    <a16:rowId xmlns:a16="http://schemas.microsoft.com/office/drawing/2014/main" val="2397405242"/>
                  </a:ext>
                </a:extLst>
              </a:tr>
              <a:tr h="306069">
                <a:tc>
                  <a:txBody>
                    <a:bodyPr/>
                    <a:lstStyle/>
                    <a:p>
                      <a:endParaRPr lang="en-US" sz="1500">
                        <a:solidFill>
                          <a:schemeClr val="tx1"/>
                        </a:solidFill>
                      </a:endParaRP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sz="1500" dirty="0">
                        <a:solidFill>
                          <a:schemeClr val="tx1"/>
                        </a:solidFill>
                      </a:endParaRPr>
                    </a:p>
                  </a:txBody>
                  <a:tcPr/>
                </a:tc>
                <a:extLst>
                  <a:ext uri="{0D108BD9-81ED-4DB2-BD59-A6C34878D82A}">
                    <a16:rowId xmlns:a16="http://schemas.microsoft.com/office/drawing/2014/main" val="4225695820"/>
                  </a:ext>
                </a:extLst>
              </a:tr>
            </a:tbl>
          </a:graphicData>
        </a:graphic>
      </p:graphicFrame>
      <p:sp>
        <p:nvSpPr>
          <p:cNvPr id="7" name="Title 1">
            <a:extLst>
              <a:ext uri="{FF2B5EF4-FFF2-40B4-BE49-F238E27FC236}">
                <a16:creationId xmlns:a16="http://schemas.microsoft.com/office/drawing/2014/main" id="{C24A33C7-2034-FFE3-CF88-265CE727CDE7}"/>
              </a:ext>
            </a:extLst>
          </p:cNvPr>
          <p:cNvSpPr>
            <a:spLocks noGrp="1"/>
          </p:cNvSpPr>
          <p:nvPr>
            <p:ph type="title"/>
          </p:nvPr>
        </p:nvSpPr>
        <p:spPr>
          <a:xfrm>
            <a:off x="-1" y="1"/>
            <a:ext cx="6029326" cy="800100"/>
          </a:xfrm>
          <a:solidFill>
            <a:srgbClr val="7AD3F2"/>
          </a:solidFill>
        </p:spPr>
        <p:txBody>
          <a:bodyPr>
            <a:normAutofit fontScale="90000"/>
          </a:bodyPr>
          <a:lstStyle/>
          <a:p>
            <a:pPr algn="ctr">
              <a:lnSpc>
                <a:spcPct val="150000"/>
              </a:lnSpc>
            </a:pPr>
            <a:r>
              <a:rPr kumimoji="0" lang="en-US" sz="4000" b="1" i="0" u="none" strike="noStrike" kern="1200" cap="none" spc="0" normalizeH="0" baseline="0" noProof="0" dirty="0">
                <a:ln>
                  <a:noFill/>
                </a:ln>
                <a:solidFill>
                  <a:srgbClr val="92D050"/>
                </a:solidFill>
                <a:effectLst/>
                <a:uLnTx/>
                <a:uFillTx/>
                <a:latin typeface="Trebuchet MS" panose="020B0603020202020204"/>
                <a:ea typeface="+mn-ea"/>
                <a:cs typeface="+mn-cs"/>
              </a:rPr>
              <a:t>MACHINARIES</a:t>
            </a:r>
            <a:endParaRPr lang="en-US" sz="4000" b="1" dirty="0">
              <a:solidFill>
                <a:srgbClr val="92D050"/>
              </a:solidFill>
            </a:endParaRPr>
          </a:p>
        </p:txBody>
      </p:sp>
    </p:spTree>
    <p:extLst>
      <p:ext uri="{BB962C8B-B14F-4D97-AF65-F5344CB8AC3E}">
        <p14:creationId xmlns:p14="http://schemas.microsoft.com/office/powerpoint/2010/main" val="868542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6067425" cy="895349"/>
          </a:xfrm>
          <a:solidFill>
            <a:srgbClr val="7AD3F2"/>
          </a:solidFill>
        </p:spPr>
        <p:txBody>
          <a:bodyPr>
            <a:normAutofit/>
          </a:bodyPr>
          <a:lstStyle/>
          <a:p>
            <a:pPr algn="ctr">
              <a:lnSpc>
                <a:spcPct val="150000"/>
              </a:lnSpc>
            </a:pPr>
            <a:r>
              <a:rPr lang="en-US" sz="3600" b="1" dirty="0">
                <a:solidFill>
                  <a:srgbClr val="92D050"/>
                </a:solidFill>
              </a:rPr>
              <a:t>	KNITTING MACHINERIES</a:t>
            </a:r>
          </a:p>
        </p:txBody>
      </p:sp>
      <p:graphicFrame>
        <p:nvGraphicFramePr>
          <p:cNvPr id="5" name="Table 4"/>
          <p:cNvGraphicFramePr>
            <a:graphicFrameLocks noGrp="1"/>
          </p:cNvGraphicFramePr>
          <p:nvPr>
            <p:extLst>
              <p:ext uri="{D42A27DB-BD31-4B8C-83A1-F6EECF244321}">
                <p14:modId xmlns:p14="http://schemas.microsoft.com/office/powerpoint/2010/main" val="290129422"/>
              </p:ext>
            </p:extLst>
          </p:nvPr>
        </p:nvGraphicFramePr>
        <p:xfrm>
          <a:off x="0" y="1133062"/>
          <a:ext cx="6858001" cy="7625448"/>
        </p:xfrm>
        <a:graphic>
          <a:graphicData uri="http://schemas.openxmlformats.org/drawingml/2006/table">
            <a:tbl>
              <a:tblPr firstRow="1" bandRow="1">
                <a:tableStyleId>{2D5ABB26-0587-4C30-8999-92F81FD0307C}</a:tableStyleId>
              </a:tblPr>
              <a:tblGrid>
                <a:gridCol w="511148">
                  <a:extLst>
                    <a:ext uri="{9D8B030D-6E8A-4147-A177-3AD203B41FA5}">
                      <a16:colId xmlns:a16="http://schemas.microsoft.com/office/drawing/2014/main" val="3862820781"/>
                    </a:ext>
                  </a:extLst>
                </a:gridCol>
                <a:gridCol w="866897">
                  <a:extLst>
                    <a:ext uri="{9D8B030D-6E8A-4147-A177-3AD203B41FA5}">
                      <a16:colId xmlns:a16="http://schemas.microsoft.com/office/drawing/2014/main" val="3247577062"/>
                    </a:ext>
                  </a:extLst>
                </a:gridCol>
                <a:gridCol w="836806">
                  <a:extLst>
                    <a:ext uri="{9D8B030D-6E8A-4147-A177-3AD203B41FA5}">
                      <a16:colId xmlns:a16="http://schemas.microsoft.com/office/drawing/2014/main" val="1916736860"/>
                    </a:ext>
                  </a:extLst>
                </a:gridCol>
                <a:gridCol w="733129">
                  <a:extLst>
                    <a:ext uri="{9D8B030D-6E8A-4147-A177-3AD203B41FA5}">
                      <a16:colId xmlns:a16="http://schemas.microsoft.com/office/drawing/2014/main" val="2755329146"/>
                    </a:ext>
                  </a:extLst>
                </a:gridCol>
                <a:gridCol w="862020">
                  <a:extLst>
                    <a:ext uri="{9D8B030D-6E8A-4147-A177-3AD203B41FA5}">
                      <a16:colId xmlns:a16="http://schemas.microsoft.com/office/drawing/2014/main" val="3815480401"/>
                    </a:ext>
                  </a:extLst>
                </a:gridCol>
                <a:gridCol w="762001">
                  <a:extLst>
                    <a:ext uri="{9D8B030D-6E8A-4147-A177-3AD203B41FA5}">
                      <a16:colId xmlns:a16="http://schemas.microsoft.com/office/drawing/2014/main" val="2771331885"/>
                    </a:ext>
                  </a:extLst>
                </a:gridCol>
                <a:gridCol w="742949">
                  <a:extLst>
                    <a:ext uri="{9D8B030D-6E8A-4147-A177-3AD203B41FA5}">
                      <a16:colId xmlns:a16="http://schemas.microsoft.com/office/drawing/2014/main" val="1980638791"/>
                    </a:ext>
                  </a:extLst>
                </a:gridCol>
                <a:gridCol w="585097">
                  <a:extLst>
                    <a:ext uri="{9D8B030D-6E8A-4147-A177-3AD203B41FA5}">
                      <a16:colId xmlns:a16="http://schemas.microsoft.com/office/drawing/2014/main" val="3910092619"/>
                    </a:ext>
                  </a:extLst>
                </a:gridCol>
                <a:gridCol w="957954">
                  <a:extLst>
                    <a:ext uri="{9D8B030D-6E8A-4147-A177-3AD203B41FA5}">
                      <a16:colId xmlns:a16="http://schemas.microsoft.com/office/drawing/2014/main" val="2509981024"/>
                    </a:ext>
                  </a:extLst>
                </a:gridCol>
              </a:tblGrid>
              <a:tr h="419513">
                <a:tc>
                  <a:txBody>
                    <a:bodyPr/>
                    <a:lstStyle/>
                    <a:p>
                      <a:pPr algn="ctr"/>
                      <a:r>
                        <a:rPr lang="en-US" sz="1100" dirty="0">
                          <a:solidFill>
                            <a:schemeClr val="tx1"/>
                          </a:solidFill>
                        </a:rPr>
                        <a:t>SL</a:t>
                      </a:r>
                    </a:p>
                  </a:txBody>
                  <a:tcPr/>
                </a:tc>
                <a:tc>
                  <a:txBody>
                    <a:bodyPr/>
                    <a:lstStyle/>
                    <a:p>
                      <a:pPr algn="ctr"/>
                      <a:r>
                        <a:rPr lang="en-US" sz="1100" dirty="0">
                          <a:solidFill>
                            <a:schemeClr val="tx1"/>
                          </a:solidFill>
                        </a:rPr>
                        <a:t>DIA</a:t>
                      </a:r>
                    </a:p>
                  </a:txBody>
                  <a:tcPr/>
                </a:tc>
                <a:tc>
                  <a:txBody>
                    <a:bodyPr/>
                    <a:lstStyle/>
                    <a:p>
                      <a:pPr algn="ctr"/>
                      <a:r>
                        <a:rPr lang="en-US" sz="1100" dirty="0">
                          <a:solidFill>
                            <a:schemeClr val="tx1"/>
                          </a:solidFill>
                        </a:rPr>
                        <a:t>GAUGE</a:t>
                      </a:r>
                    </a:p>
                  </a:txBody>
                  <a:tcPr/>
                </a:tc>
                <a:tc>
                  <a:txBody>
                    <a:bodyPr/>
                    <a:lstStyle/>
                    <a:p>
                      <a:pPr algn="ctr"/>
                      <a:r>
                        <a:rPr lang="en-US" sz="1100" dirty="0">
                          <a:solidFill>
                            <a:schemeClr val="tx1"/>
                          </a:solidFill>
                        </a:rPr>
                        <a:t>NO OF FEEDER</a:t>
                      </a:r>
                    </a:p>
                  </a:txBody>
                  <a:tcPr/>
                </a:tc>
                <a:tc>
                  <a:txBody>
                    <a:bodyPr/>
                    <a:lstStyle/>
                    <a:p>
                      <a:pPr algn="ctr"/>
                      <a:r>
                        <a:rPr lang="en-US" sz="1100" dirty="0">
                          <a:solidFill>
                            <a:schemeClr val="tx1"/>
                          </a:solidFill>
                        </a:rPr>
                        <a:t>TYPES</a:t>
                      </a:r>
                      <a:r>
                        <a:rPr lang="en-US" sz="1100" baseline="0" dirty="0">
                          <a:solidFill>
                            <a:schemeClr val="tx1"/>
                          </a:solidFill>
                        </a:rPr>
                        <a:t> OF  MACHINE</a:t>
                      </a:r>
                      <a:endParaRPr lang="en-US" sz="1100" dirty="0">
                        <a:solidFill>
                          <a:schemeClr val="tx1"/>
                        </a:solidFill>
                      </a:endParaRPr>
                    </a:p>
                  </a:txBody>
                  <a:tcPr/>
                </a:tc>
                <a:tc>
                  <a:txBody>
                    <a:bodyPr/>
                    <a:lstStyle/>
                    <a:p>
                      <a:pPr algn="ctr"/>
                      <a:r>
                        <a:rPr lang="en-US" sz="1100" dirty="0">
                          <a:solidFill>
                            <a:schemeClr val="tx1"/>
                          </a:solidFill>
                        </a:rPr>
                        <a:t>BRAND</a:t>
                      </a:r>
                    </a:p>
                  </a:txBody>
                  <a:tcPr/>
                </a:tc>
                <a:tc>
                  <a:txBody>
                    <a:bodyPr/>
                    <a:lstStyle/>
                    <a:p>
                      <a:pPr algn="ctr"/>
                      <a:r>
                        <a:rPr lang="en-US" sz="1100" dirty="0">
                          <a:solidFill>
                            <a:schemeClr val="tx1"/>
                          </a:solidFill>
                        </a:rPr>
                        <a:t>ORIGIN</a:t>
                      </a:r>
                    </a:p>
                  </a:txBody>
                  <a:tcPr/>
                </a:tc>
                <a:tc>
                  <a:txBody>
                    <a:bodyPr/>
                    <a:lstStyle/>
                    <a:p>
                      <a:pPr algn="ctr"/>
                      <a:r>
                        <a:rPr lang="en-US" sz="1100" dirty="0">
                          <a:solidFill>
                            <a:schemeClr val="tx1"/>
                          </a:solidFill>
                        </a:rPr>
                        <a:t>QUANTITY</a:t>
                      </a:r>
                    </a:p>
                  </a:txBody>
                  <a:tcPr/>
                </a:tc>
                <a:tc>
                  <a:txBody>
                    <a:bodyPr/>
                    <a:lstStyle/>
                    <a:p>
                      <a:pPr algn="ctr"/>
                      <a:r>
                        <a:rPr lang="en-US" sz="1100" dirty="0">
                          <a:solidFill>
                            <a:schemeClr val="tx1"/>
                          </a:solidFill>
                        </a:rPr>
                        <a:t>REMARKS</a:t>
                      </a:r>
                    </a:p>
                  </a:txBody>
                  <a:tcPr/>
                </a:tc>
                <a:extLst>
                  <a:ext uri="{0D108BD9-81ED-4DB2-BD59-A6C34878D82A}">
                    <a16:rowId xmlns:a16="http://schemas.microsoft.com/office/drawing/2014/main" val="1111926390"/>
                  </a:ext>
                </a:extLst>
              </a:tr>
              <a:tr h="406966">
                <a:tc>
                  <a:txBody>
                    <a:bodyPr/>
                    <a:lstStyle/>
                    <a:p>
                      <a:pPr algn="ctr"/>
                      <a:r>
                        <a:rPr lang="en-US" sz="1100" dirty="0">
                          <a:solidFill>
                            <a:schemeClr val="tx1"/>
                          </a:solidFill>
                        </a:rPr>
                        <a:t>01</a:t>
                      </a:r>
                    </a:p>
                  </a:txBody>
                  <a:tcPr/>
                </a:tc>
                <a:tc>
                  <a:txBody>
                    <a:bodyPr/>
                    <a:lstStyle/>
                    <a:p>
                      <a:pPr algn="ctr"/>
                      <a:r>
                        <a:rPr lang="en-US" sz="1100" dirty="0">
                          <a:solidFill>
                            <a:schemeClr val="tx1"/>
                          </a:solidFill>
                        </a:rPr>
                        <a:t>28” TUBE</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84</a:t>
                      </a:r>
                      <a:r>
                        <a:rPr lang="en-US" sz="1100" baseline="0" dirty="0">
                          <a:solidFill>
                            <a:schemeClr val="tx1"/>
                          </a:solidFill>
                        </a:rPr>
                        <a:t> F</a:t>
                      </a:r>
                      <a:endParaRPr lang="en-US" sz="1100" dirty="0">
                        <a:solidFill>
                          <a:schemeClr val="tx1"/>
                        </a:solidFill>
                      </a:endParaRPr>
                    </a:p>
                  </a:txBody>
                  <a:tcPr/>
                </a:tc>
                <a:tc>
                  <a:txBody>
                    <a:bodyPr/>
                    <a:lstStyle/>
                    <a:p>
                      <a:pPr algn="ctr"/>
                      <a:r>
                        <a:rPr lang="en-US" sz="1100" dirty="0">
                          <a:solidFill>
                            <a:schemeClr val="tx1"/>
                          </a:solidFill>
                        </a:rPr>
                        <a:t>S/JERSEY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a:t>
                      </a:r>
                      <a:r>
                        <a:rPr lang="en-US" sz="1100" baseline="0" dirty="0">
                          <a:solidFill>
                            <a:schemeClr val="tx1"/>
                          </a:solidFill>
                        </a:rPr>
                        <a:t> ATTACHED</a:t>
                      </a:r>
                      <a:endParaRPr lang="en-US" sz="1100" dirty="0">
                        <a:solidFill>
                          <a:schemeClr val="tx1"/>
                        </a:solidFill>
                      </a:endParaRPr>
                    </a:p>
                  </a:txBody>
                  <a:tcPr/>
                </a:tc>
                <a:extLst>
                  <a:ext uri="{0D108BD9-81ED-4DB2-BD59-A6C34878D82A}">
                    <a16:rowId xmlns:a16="http://schemas.microsoft.com/office/drawing/2014/main" val="400512929"/>
                  </a:ext>
                </a:extLst>
              </a:tr>
              <a:tr h="417444">
                <a:tc>
                  <a:txBody>
                    <a:bodyPr/>
                    <a:lstStyle/>
                    <a:p>
                      <a:pPr algn="ctr"/>
                      <a:r>
                        <a:rPr lang="en-US" sz="1100" dirty="0">
                          <a:solidFill>
                            <a:schemeClr val="tx1"/>
                          </a:solidFill>
                        </a:rPr>
                        <a:t>02</a:t>
                      </a:r>
                    </a:p>
                  </a:txBody>
                  <a:tcPr/>
                </a:tc>
                <a:tc>
                  <a:txBody>
                    <a:bodyPr/>
                    <a:lstStyle/>
                    <a:p>
                      <a:pPr algn="ctr"/>
                      <a:r>
                        <a:rPr lang="en-US" sz="1100" dirty="0">
                          <a:solidFill>
                            <a:schemeClr val="tx1"/>
                          </a:solidFill>
                        </a:rPr>
                        <a:t>30” FLEECE</a:t>
                      </a:r>
                    </a:p>
                  </a:txBody>
                  <a:tcPr/>
                </a:tc>
                <a:tc>
                  <a:txBody>
                    <a:bodyPr/>
                    <a:lstStyle/>
                    <a:p>
                      <a:pPr algn="ctr"/>
                      <a:r>
                        <a:rPr lang="en-US" sz="1100" dirty="0">
                          <a:solidFill>
                            <a:schemeClr val="tx1"/>
                          </a:solidFill>
                        </a:rPr>
                        <a:t>20G+24G</a:t>
                      </a:r>
                    </a:p>
                  </a:txBody>
                  <a:tcPr/>
                </a:tc>
                <a:tc>
                  <a:txBody>
                    <a:bodyPr/>
                    <a:lstStyle/>
                    <a:p>
                      <a:pPr algn="ctr"/>
                      <a:r>
                        <a:rPr lang="en-US" sz="1100" dirty="0">
                          <a:solidFill>
                            <a:schemeClr val="tx1"/>
                          </a:solidFill>
                        </a:rPr>
                        <a:t>90</a:t>
                      </a:r>
                      <a:r>
                        <a:rPr lang="en-US" sz="1100" baseline="0" dirty="0">
                          <a:solidFill>
                            <a:schemeClr val="tx1"/>
                          </a:solidFill>
                        </a:rPr>
                        <a:t> F</a:t>
                      </a:r>
                      <a:endParaRPr lang="en-US" sz="1100" dirty="0">
                        <a:solidFill>
                          <a:schemeClr val="tx1"/>
                        </a:solidFill>
                      </a:endParaRPr>
                    </a:p>
                  </a:txBody>
                  <a:tcPr/>
                </a:tc>
                <a:tc>
                  <a:txBody>
                    <a:bodyPr/>
                    <a:lstStyle/>
                    <a:p>
                      <a:pPr algn="ctr"/>
                      <a:r>
                        <a:rPr lang="en-US" sz="1100" dirty="0">
                          <a:solidFill>
                            <a:schemeClr val="tx1"/>
                          </a:solidFill>
                        </a:rPr>
                        <a:t>FLEECE+S/JERSEY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1927907909"/>
                  </a:ext>
                </a:extLst>
              </a:tr>
              <a:tr h="495981">
                <a:tc>
                  <a:txBody>
                    <a:bodyPr/>
                    <a:lstStyle/>
                    <a:p>
                      <a:pPr algn="ctr"/>
                      <a:r>
                        <a:rPr lang="en-US" sz="1100" dirty="0">
                          <a:solidFill>
                            <a:schemeClr val="tx1"/>
                          </a:solidFill>
                        </a:rPr>
                        <a:t>03</a:t>
                      </a:r>
                    </a:p>
                  </a:txBody>
                  <a:tcPr/>
                </a:tc>
                <a:tc>
                  <a:txBody>
                    <a:bodyPr/>
                    <a:lstStyle/>
                    <a:p>
                      <a:pPr algn="ctr"/>
                      <a:r>
                        <a:rPr lang="en-US" sz="1100" dirty="0">
                          <a:solidFill>
                            <a:schemeClr val="tx1"/>
                          </a:solidFill>
                        </a:rPr>
                        <a:t>32” FLEECE</a:t>
                      </a:r>
                    </a:p>
                  </a:txBody>
                  <a:tcPr/>
                </a:tc>
                <a:tc>
                  <a:txBody>
                    <a:bodyPr/>
                    <a:lstStyle/>
                    <a:p>
                      <a:pPr algn="ctr"/>
                      <a:r>
                        <a:rPr lang="en-US" sz="1100" dirty="0">
                          <a:solidFill>
                            <a:schemeClr val="tx1"/>
                          </a:solidFill>
                        </a:rPr>
                        <a:t>20G+24G</a:t>
                      </a:r>
                    </a:p>
                  </a:txBody>
                  <a:tcPr/>
                </a:tc>
                <a:tc>
                  <a:txBody>
                    <a:bodyPr/>
                    <a:lstStyle/>
                    <a:p>
                      <a:pPr algn="ctr"/>
                      <a:r>
                        <a:rPr lang="en-US" sz="1100" dirty="0">
                          <a:solidFill>
                            <a:schemeClr val="tx1"/>
                          </a:solidFill>
                        </a:rPr>
                        <a:t>96 F</a:t>
                      </a:r>
                    </a:p>
                  </a:txBody>
                  <a:tcPr/>
                </a:tc>
                <a:tc>
                  <a:txBody>
                    <a:bodyPr/>
                    <a:lstStyle/>
                    <a:p>
                      <a:pPr algn="ctr"/>
                      <a:r>
                        <a:rPr lang="en-US" sz="1100" dirty="0">
                          <a:solidFill>
                            <a:schemeClr val="tx1"/>
                          </a:solidFill>
                        </a:rPr>
                        <a:t>FLEECE+S/JERSEY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1631468545"/>
                  </a:ext>
                </a:extLst>
              </a:tr>
              <a:tr h="495981">
                <a:tc>
                  <a:txBody>
                    <a:bodyPr/>
                    <a:lstStyle/>
                    <a:p>
                      <a:pPr algn="ctr"/>
                      <a:r>
                        <a:rPr lang="en-US" sz="1100" dirty="0">
                          <a:solidFill>
                            <a:schemeClr val="tx1"/>
                          </a:solidFill>
                        </a:rPr>
                        <a:t>04</a:t>
                      </a:r>
                    </a:p>
                  </a:txBody>
                  <a:tcPr/>
                </a:tc>
                <a:tc>
                  <a:txBody>
                    <a:bodyPr/>
                    <a:lstStyle/>
                    <a:p>
                      <a:pPr algn="ctr"/>
                      <a:r>
                        <a:rPr lang="en-US" sz="1100" dirty="0">
                          <a:solidFill>
                            <a:schemeClr val="tx1"/>
                          </a:solidFill>
                        </a:rPr>
                        <a:t>34” FLEECE</a:t>
                      </a:r>
                    </a:p>
                  </a:txBody>
                  <a:tcPr/>
                </a:tc>
                <a:tc>
                  <a:txBody>
                    <a:bodyPr/>
                    <a:lstStyle/>
                    <a:p>
                      <a:pPr algn="ctr"/>
                      <a:r>
                        <a:rPr lang="en-US" sz="1100" dirty="0">
                          <a:solidFill>
                            <a:schemeClr val="tx1"/>
                          </a:solidFill>
                        </a:rPr>
                        <a:t>20G+24G</a:t>
                      </a:r>
                    </a:p>
                  </a:txBody>
                  <a:tcPr/>
                </a:tc>
                <a:tc>
                  <a:txBody>
                    <a:bodyPr/>
                    <a:lstStyle/>
                    <a:p>
                      <a:pPr algn="ctr"/>
                      <a:r>
                        <a:rPr lang="en-US" sz="1100" dirty="0">
                          <a:solidFill>
                            <a:schemeClr val="tx1"/>
                          </a:solidFill>
                        </a:rPr>
                        <a:t>102 F</a:t>
                      </a:r>
                    </a:p>
                  </a:txBody>
                  <a:tcPr/>
                </a:tc>
                <a:tc>
                  <a:txBody>
                    <a:bodyPr/>
                    <a:lstStyle/>
                    <a:p>
                      <a:pPr algn="ctr"/>
                      <a:r>
                        <a:rPr lang="en-US" sz="1100" dirty="0">
                          <a:solidFill>
                            <a:schemeClr val="tx1"/>
                          </a:solidFill>
                        </a:rPr>
                        <a:t>FLEECE+S/JERSEY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3121598251"/>
                  </a:ext>
                </a:extLst>
              </a:tr>
              <a:tr h="495981">
                <a:tc>
                  <a:txBody>
                    <a:bodyPr/>
                    <a:lstStyle/>
                    <a:p>
                      <a:pPr algn="ctr"/>
                      <a:r>
                        <a:rPr lang="en-US" sz="1100" dirty="0">
                          <a:solidFill>
                            <a:schemeClr val="tx1"/>
                          </a:solidFill>
                        </a:rPr>
                        <a:t>05</a:t>
                      </a:r>
                    </a:p>
                  </a:txBody>
                  <a:tcPr/>
                </a:tc>
                <a:tc>
                  <a:txBody>
                    <a:bodyPr/>
                    <a:lstStyle/>
                    <a:p>
                      <a:pPr algn="ctr"/>
                      <a:r>
                        <a:rPr lang="en-US" sz="1100" dirty="0">
                          <a:solidFill>
                            <a:schemeClr val="tx1"/>
                          </a:solidFill>
                        </a:rPr>
                        <a:t>38” TUBE</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114 F</a:t>
                      </a:r>
                    </a:p>
                  </a:txBody>
                  <a:tcPr/>
                </a:tc>
                <a:tc>
                  <a:txBody>
                    <a:bodyPr/>
                    <a:lstStyle/>
                    <a:p>
                      <a:pPr algn="ctr"/>
                      <a:r>
                        <a:rPr lang="en-US" sz="1100" dirty="0">
                          <a:solidFill>
                            <a:schemeClr val="tx1"/>
                          </a:solidFill>
                        </a:rPr>
                        <a:t>S/JERSEY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3436431654"/>
                  </a:ext>
                </a:extLst>
              </a:tr>
              <a:tr h="495981">
                <a:tc>
                  <a:txBody>
                    <a:bodyPr/>
                    <a:lstStyle/>
                    <a:p>
                      <a:pPr algn="ctr"/>
                      <a:r>
                        <a:rPr lang="en-US" sz="1100" dirty="0">
                          <a:solidFill>
                            <a:schemeClr val="tx1"/>
                          </a:solidFill>
                        </a:rPr>
                        <a:t>06</a:t>
                      </a:r>
                    </a:p>
                  </a:txBody>
                  <a:tcPr/>
                </a:tc>
                <a:tc>
                  <a:txBody>
                    <a:bodyPr/>
                    <a:lstStyle/>
                    <a:p>
                      <a:pPr algn="ctr"/>
                      <a:r>
                        <a:rPr lang="en-US" sz="1100" dirty="0">
                          <a:solidFill>
                            <a:schemeClr val="tx1"/>
                          </a:solidFill>
                        </a:rPr>
                        <a:t>30” OPEN WIDTH</a:t>
                      </a:r>
                    </a:p>
                  </a:txBody>
                  <a:tcPr/>
                </a:tc>
                <a:tc>
                  <a:txBody>
                    <a:bodyPr/>
                    <a:lstStyle/>
                    <a:p>
                      <a:pPr algn="ctr"/>
                      <a:r>
                        <a:rPr lang="en-US" sz="1100" dirty="0">
                          <a:solidFill>
                            <a:schemeClr val="tx1"/>
                          </a:solidFill>
                        </a:rPr>
                        <a:t>24</a:t>
                      </a:r>
                      <a:r>
                        <a:rPr lang="en-US" sz="1100" baseline="0" dirty="0">
                          <a:solidFill>
                            <a:schemeClr val="tx1"/>
                          </a:solidFill>
                        </a:rPr>
                        <a:t> G</a:t>
                      </a:r>
                      <a:endParaRPr lang="en-US" sz="1100" dirty="0">
                        <a:solidFill>
                          <a:schemeClr val="tx1"/>
                        </a:solidFill>
                      </a:endParaRPr>
                    </a:p>
                  </a:txBody>
                  <a:tcPr/>
                </a:tc>
                <a:tc>
                  <a:txBody>
                    <a:bodyPr/>
                    <a:lstStyle/>
                    <a:p>
                      <a:pPr algn="ctr"/>
                      <a:r>
                        <a:rPr lang="en-US" sz="1100" dirty="0">
                          <a:solidFill>
                            <a:schemeClr val="tx1"/>
                          </a:solidFill>
                        </a:rPr>
                        <a:t>90 F</a:t>
                      </a:r>
                    </a:p>
                  </a:txBody>
                  <a:tcPr/>
                </a:tc>
                <a:tc>
                  <a:txBody>
                    <a:bodyPr/>
                    <a:lstStyle/>
                    <a:p>
                      <a:pPr algn="ctr"/>
                      <a:r>
                        <a:rPr lang="en-US" sz="1100" dirty="0">
                          <a:solidFill>
                            <a:schemeClr val="tx1"/>
                          </a:solidFill>
                        </a:rPr>
                        <a:t>JS/JERSEY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 CHINA</a:t>
                      </a:r>
                    </a:p>
                  </a:txBody>
                  <a:tcPr/>
                </a:tc>
                <a:tc>
                  <a:txBody>
                    <a:bodyPr/>
                    <a:lstStyle/>
                    <a:p>
                      <a:pPr algn="ctr"/>
                      <a:r>
                        <a:rPr lang="en-US" sz="1100" dirty="0">
                          <a:solidFill>
                            <a:schemeClr val="tx1"/>
                          </a:solidFill>
                        </a:rPr>
                        <a:t>2</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4085357093"/>
                  </a:ext>
                </a:extLst>
              </a:tr>
              <a:tr h="495981">
                <a:tc>
                  <a:txBody>
                    <a:bodyPr/>
                    <a:lstStyle/>
                    <a:p>
                      <a:pPr algn="ctr"/>
                      <a:r>
                        <a:rPr lang="en-US" sz="1100" dirty="0">
                          <a:solidFill>
                            <a:schemeClr val="tx1"/>
                          </a:solidFill>
                        </a:rPr>
                        <a:t>07</a:t>
                      </a:r>
                    </a:p>
                  </a:txBody>
                  <a:tcPr/>
                </a:tc>
                <a:tc>
                  <a:txBody>
                    <a:bodyPr/>
                    <a:lstStyle/>
                    <a:p>
                      <a:pPr algn="ctr"/>
                      <a:r>
                        <a:rPr lang="en-US" sz="1100" dirty="0">
                          <a:solidFill>
                            <a:schemeClr val="tx1"/>
                          </a:solidFill>
                        </a:rPr>
                        <a:t>32” OPEN WIDTH</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96 F</a:t>
                      </a:r>
                    </a:p>
                  </a:txBody>
                  <a:tcPr/>
                </a:tc>
                <a:tc>
                  <a:txBody>
                    <a:bodyPr/>
                    <a:lstStyle/>
                    <a:p>
                      <a:pPr algn="ctr"/>
                      <a:r>
                        <a:rPr lang="en-US" sz="1100" dirty="0">
                          <a:solidFill>
                            <a:schemeClr val="tx1"/>
                          </a:solidFill>
                        </a:rPr>
                        <a:t>SINGLE JERSEY</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2</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3475849951"/>
                  </a:ext>
                </a:extLst>
              </a:tr>
              <a:tr h="495981">
                <a:tc>
                  <a:txBody>
                    <a:bodyPr/>
                    <a:lstStyle/>
                    <a:p>
                      <a:pPr algn="ctr"/>
                      <a:r>
                        <a:rPr lang="en-US" sz="1100" dirty="0">
                          <a:solidFill>
                            <a:schemeClr val="tx1"/>
                          </a:solidFill>
                        </a:rPr>
                        <a:t>08</a:t>
                      </a:r>
                    </a:p>
                  </a:txBody>
                  <a:tcPr/>
                </a:tc>
                <a:tc>
                  <a:txBody>
                    <a:bodyPr/>
                    <a:lstStyle/>
                    <a:p>
                      <a:pPr algn="ctr"/>
                      <a:r>
                        <a:rPr lang="en-US" sz="1100" dirty="0">
                          <a:solidFill>
                            <a:schemeClr val="tx1"/>
                          </a:solidFill>
                        </a:rPr>
                        <a:t>34” OPEN WIDTH</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102</a:t>
                      </a:r>
                      <a:r>
                        <a:rPr lang="en-US" sz="1100" baseline="0" dirty="0">
                          <a:solidFill>
                            <a:schemeClr val="tx1"/>
                          </a:solidFill>
                        </a:rPr>
                        <a:t> F</a:t>
                      </a:r>
                      <a:endParaRPr lang="en-US" sz="1100" dirty="0">
                        <a:solidFill>
                          <a:schemeClr val="tx1"/>
                        </a:solidFill>
                      </a:endParaRPr>
                    </a:p>
                  </a:txBody>
                  <a:tcPr/>
                </a:tc>
                <a:tc>
                  <a:txBody>
                    <a:bodyPr/>
                    <a:lstStyle/>
                    <a:p>
                      <a:pPr algn="ctr"/>
                      <a:r>
                        <a:rPr lang="en-US" sz="1100" dirty="0">
                          <a:solidFill>
                            <a:schemeClr val="tx1"/>
                          </a:solidFill>
                        </a:rPr>
                        <a:t>S/JERSEY</a:t>
                      </a:r>
                    </a:p>
                  </a:txBody>
                  <a:tcPr/>
                </a:tc>
                <a:tc>
                  <a:txBody>
                    <a:bodyPr/>
                    <a:lstStyle/>
                    <a:p>
                      <a:pPr algn="ctr"/>
                      <a:r>
                        <a:rPr lang="en-US" sz="1100" dirty="0">
                          <a:solidFill>
                            <a:schemeClr val="tx1"/>
                          </a:solidFill>
                        </a:rPr>
                        <a:t>JINHAR HENGYL</a:t>
                      </a:r>
                      <a:r>
                        <a:rPr lang="en-US" sz="1100" baseline="0" dirty="0">
                          <a:solidFill>
                            <a:schemeClr val="tx1"/>
                          </a:solidFill>
                        </a:rPr>
                        <a:t> QM</a:t>
                      </a:r>
                      <a:endParaRPr lang="en-US" sz="1100" dirty="0">
                        <a:solidFill>
                          <a:schemeClr val="tx1"/>
                        </a:solidFill>
                      </a:endParaRPr>
                    </a:p>
                  </a:txBody>
                  <a:tcPr/>
                </a:tc>
                <a:tc>
                  <a:txBody>
                    <a:bodyPr/>
                    <a:lstStyle/>
                    <a:p>
                      <a:pPr algn="ctr"/>
                      <a:r>
                        <a:rPr lang="en-US" sz="1100" dirty="0">
                          <a:solidFill>
                            <a:schemeClr val="tx1"/>
                          </a:solidFill>
                        </a:rPr>
                        <a:t>TAIWAN</a:t>
                      </a:r>
                      <a:r>
                        <a:rPr lang="en-US" sz="1100" baseline="0" dirty="0">
                          <a:solidFill>
                            <a:schemeClr val="tx1"/>
                          </a:solidFill>
                        </a:rPr>
                        <a:t> CHINA</a:t>
                      </a:r>
                      <a:endParaRPr lang="en-US" sz="1100" dirty="0">
                        <a:solidFill>
                          <a:schemeClr val="tx1"/>
                        </a:solidFill>
                      </a:endParaRPr>
                    </a:p>
                  </a:txBody>
                  <a:tcPr/>
                </a:tc>
                <a:tc>
                  <a:txBody>
                    <a:bodyPr/>
                    <a:lstStyle/>
                    <a:p>
                      <a:pPr algn="ctr"/>
                      <a:r>
                        <a:rPr lang="en-US" sz="1100" dirty="0">
                          <a:solidFill>
                            <a:schemeClr val="tx1"/>
                          </a:solidFill>
                        </a:rPr>
                        <a:t>3</a:t>
                      </a:r>
                    </a:p>
                  </a:txBody>
                  <a:tcPr/>
                </a:tc>
                <a:tc>
                  <a:txBody>
                    <a:bodyPr/>
                    <a:lstStyle/>
                    <a:p>
                      <a:pPr algn="ctr"/>
                      <a:r>
                        <a:rPr lang="en-US" sz="1100" dirty="0">
                          <a:solidFill>
                            <a:schemeClr val="tx1"/>
                          </a:solidFill>
                        </a:rPr>
                        <a:t>100%</a:t>
                      </a:r>
                      <a:r>
                        <a:rPr lang="en-US" sz="1100" baseline="0" dirty="0">
                          <a:solidFill>
                            <a:schemeClr val="tx1"/>
                          </a:solidFill>
                        </a:rPr>
                        <a:t> LYCRA ATTACHED</a:t>
                      </a:r>
                      <a:endParaRPr lang="en-US" sz="1100" dirty="0">
                        <a:solidFill>
                          <a:schemeClr val="tx1"/>
                        </a:solidFill>
                      </a:endParaRPr>
                    </a:p>
                  </a:txBody>
                  <a:tcPr/>
                </a:tc>
                <a:extLst>
                  <a:ext uri="{0D108BD9-81ED-4DB2-BD59-A6C34878D82A}">
                    <a16:rowId xmlns:a16="http://schemas.microsoft.com/office/drawing/2014/main" val="4144023811"/>
                  </a:ext>
                </a:extLst>
              </a:tr>
              <a:tr h="495981">
                <a:tc>
                  <a:txBody>
                    <a:bodyPr/>
                    <a:lstStyle/>
                    <a:p>
                      <a:pPr algn="ctr"/>
                      <a:r>
                        <a:rPr lang="en-US" sz="1100" dirty="0">
                          <a:solidFill>
                            <a:schemeClr val="tx1"/>
                          </a:solidFill>
                        </a:rPr>
                        <a:t>09</a:t>
                      </a:r>
                    </a:p>
                  </a:txBody>
                  <a:tcPr/>
                </a:tc>
                <a:tc>
                  <a:txBody>
                    <a:bodyPr/>
                    <a:lstStyle/>
                    <a:p>
                      <a:pPr algn="ctr"/>
                      <a:r>
                        <a:rPr lang="en-US" sz="1100" dirty="0">
                          <a:solidFill>
                            <a:schemeClr val="tx1"/>
                          </a:solidFill>
                        </a:rPr>
                        <a:t>36” OPEN WIDTH</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108 F</a:t>
                      </a:r>
                    </a:p>
                  </a:txBody>
                  <a:tcPr/>
                </a:tc>
                <a:tc>
                  <a:txBody>
                    <a:bodyPr/>
                    <a:lstStyle/>
                    <a:p>
                      <a:pPr algn="ctr"/>
                      <a:r>
                        <a:rPr lang="en-US" sz="1100" dirty="0">
                          <a:solidFill>
                            <a:schemeClr val="tx1"/>
                          </a:solidFill>
                        </a:rPr>
                        <a:t>S/JERSEY</a:t>
                      </a:r>
                    </a:p>
                  </a:txBody>
                  <a:tcPr/>
                </a:tc>
                <a:tc>
                  <a:txBody>
                    <a:bodyPr/>
                    <a:lstStyle/>
                    <a:p>
                      <a:pPr algn="ctr"/>
                      <a:r>
                        <a:rPr lang="en-US" sz="1100" dirty="0">
                          <a:solidFill>
                            <a:schemeClr val="tx1"/>
                          </a:solidFill>
                        </a:rPr>
                        <a:t>JINHAR HENGYL QM</a:t>
                      </a:r>
                    </a:p>
                  </a:txBody>
                  <a:tcPr/>
                </a:tc>
                <a:tc>
                  <a:txBody>
                    <a:bodyPr/>
                    <a:lstStyle/>
                    <a:p>
                      <a:pPr algn="ctr"/>
                      <a:r>
                        <a:rPr lang="en-US" sz="1100" dirty="0">
                          <a:solidFill>
                            <a:schemeClr val="tx1"/>
                          </a:solidFill>
                        </a:rPr>
                        <a:t>TAINWAN CHINA</a:t>
                      </a:r>
                    </a:p>
                  </a:txBody>
                  <a:tcPr/>
                </a:tc>
                <a:tc>
                  <a:txBody>
                    <a:bodyPr/>
                    <a:lstStyle/>
                    <a:p>
                      <a:pPr algn="ctr"/>
                      <a:r>
                        <a:rPr lang="en-US" sz="1100" dirty="0">
                          <a:solidFill>
                            <a:schemeClr val="tx1"/>
                          </a:solidFill>
                        </a:rPr>
                        <a:t>3</a:t>
                      </a:r>
                    </a:p>
                  </a:txBody>
                  <a:tcPr/>
                </a:tc>
                <a:tc>
                  <a:txBody>
                    <a:bodyPr/>
                    <a:lstStyle/>
                    <a:p>
                      <a:pPr algn="ctr"/>
                      <a:r>
                        <a:rPr lang="en-US" sz="1100" dirty="0">
                          <a:solidFill>
                            <a:schemeClr val="tx1"/>
                          </a:solidFill>
                        </a:rPr>
                        <a:t>100% LYCRA</a:t>
                      </a:r>
                      <a:r>
                        <a:rPr lang="en-US" sz="1100" baseline="0" dirty="0">
                          <a:solidFill>
                            <a:schemeClr val="tx1"/>
                          </a:solidFill>
                        </a:rPr>
                        <a:t> ATTACHED</a:t>
                      </a:r>
                      <a:endParaRPr lang="en-US" sz="1100" dirty="0">
                        <a:solidFill>
                          <a:schemeClr val="tx1"/>
                        </a:solidFill>
                      </a:endParaRPr>
                    </a:p>
                  </a:txBody>
                  <a:tcPr/>
                </a:tc>
                <a:extLst>
                  <a:ext uri="{0D108BD9-81ED-4DB2-BD59-A6C34878D82A}">
                    <a16:rowId xmlns:a16="http://schemas.microsoft.com/office/drawing/2014/main" val="1003162601"/>
                  </a:ext>
                </a:extLst>
              </a:tr>
              <a:tr h="495981">
                <a:tc>
                  <a:txBody>
                    <a:bodyPr/>
                    <a:lstStyle/>
                    <a:p>
                      <a:pPr algn="ctr"/>
                      <a:r>
                        <a:rPr lang="en-US" sz="1100" dirty="0">
                          <a:solidFill>
                            <a:schemeClr val="tx1"/>
                          </a:solidFill>
                        </a:rPr>
                        <a:t>10</a:t>
                      </a:r>
                    </a:p>
                  </a:txBody>
                  <a:tcPr/>
                </a:tc>
                <a:tc>
                  <a:txBody>
                    <a:bodyPr/>
                    <a:lstStyle/>
                    <a:p>
                      <a:pPr algn="ctr"/>
                      <a:r>
                        <a:rPr lang="en-US" sz="1100" dirty="0">
                          <a:solidFill>
                            <a:schemeClr val="tx1"/>
                          </a:solidFill>
                        </a:rPr>
                        <a:t>38” OPEN WIDTH</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114 F</a:t>
                      </a:r>
                    </a:p>
                  </a:txBody>
                  <a:tcPr/>
                </a:tc>
                <a:tc>
                  <a:txBody>
                    <a:bodyPr/>
                    <a:lstStyle/>
                    <a:p>
                      <a:pPr algn="ctr"/>
                      <a:r>
                        <a:rPr lang="en-US" sz="1100" dirty="0">
                          <a:solidFill>
                            <a:schemeClr val="tx1"/>
                          </a:solidFill>
                        </a:rPr>
                        <a:t>S/JERSEY</a:t>
                      </a:r>
                    </a:p>
                  </a:txBody>
                  <a:tcPr/>
                </a:tc>
                <a:tc>
                  <a:txBody>
                    <a:bodyPr/>
                    <a:lstStyle/>
                    <a:p>
                      <a:pPr algn="ctr"/>
                      <a:r>
                        <a:rPr lang="en-US" sz="1100" dirty="0">
                          <a:solidFill>
                            <a:schemeClr val="tx1"/>
                          </a:solidFill>
                        </a:rPr>
                        <a:t>JINHAR HENGYL QM</a:t>
                      </a:r>
                    </a:p>
                  </a:txBody>
                  <a:tcPr/>
                </a:tc>
                <a:tc>
                  <a:txBody>
                    <a:bodyPr/>
                    <a:lstStyle/>
                    <a:p>
                      <a:pPr algn="ctr"/>
                      <a:r>
                        <a:rPr lang="en-US" sz="1100" dirty="0">
                          <a:solidFill>
                            <a:schemeClr val="tx1"/>
                          </a:solidFill>
                        </a:rPr>
                        <a:t>TAIWAN CHINA</a:t>
                      </a:r>
                    </a:p>
                  </a:txBody>
                  <a:tcPr/>
                </a:tc>
                <a:tc>
                  <a:txBody>
                    <a:bodyPr/>
                    <a:lstStyle/>
                    <a:p>
                      <a:pPr algn="ctr"/>
                      <a:r>
                        <a:rPr lang="en-US" sz="1100" dirty="0">
                          <a:solidFill>
                            <a:schemeClr val="tx1"/>
                          </a:solidFill>
                        </a:rPr>
                        <a:t>3</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570214876"/>
                  </a:ext>
                </a:extLst>
              </a:tr>
              <a:tr h="495981">
                <a:tc>
                  <a:txBody>
                    <a:bodyPr/>
                    <a:lstStyle/>
                    <a:p>
                      <a:pPr algn="ctr"/>
                      <a:r>
                        <a:rPr lang="en-US" sz="1100" dirty="0">
                          <a:solidFill>
                            <a:schemeClr val="tx1"/>
                          </a:solidFill>
                        </a:rPr>
                        <a:t>11</a:t>
                      </a:r>
                    </a:p>
                  </a:txBody>
                  <a:tcPr/>
                </a:tc>
                <a:tc>
                  <a:txBody>
                    <a:bodyPr/>
                    <a:lstStyle/>
                    <a:p>
                      <a:pPr algn="ctr"/>
                      <a:r>
                        <a:rPr lang="en-US" sz="1100" dirty="0">
                          <a:solidFill>
                            <a:schemeClr val="tx1"/>
                          </a:solidFill>
                        </a:rPr>
                        <a:t>40” OPEN WIDTH</a:t>
                      </a:r>
                    </a:p>
                  </a:txBody>
                  <a:tcPr/>
                </a:tc>
                <a:tc>
                  <a:txBody>
                    <a:bodyPr/>
                    <a:lstStyle/>
                    <a:p>
                      <a:pPr algn="ctr"/>
                      <a:r>
                        <a:rPr lang="en-US" sz="1100" dirty="0">
                          <a:solidFill>
                            <a:schemeClr val="tx1"/>
                          </a:solidFill>
                        </a:rPr>
                        <a:t>24 G</a:t>
                      </a:r>
                    </a:p>
                  </a:txBody>
                  <a:tcPr/>
                </a:tc>
                <a:tc>
                  <a:txBody>
                    <a:bodyPr/>
                    <a:lstStyle/>
                    <a:p>
                      <a:pPr algn="ctr"/>
                      <a:r>
                        <a:rPr lang="en-US" sz="1100" dirty="0">
                          <a:solidFill>
                            <a:schemeClr val="tx1"/>
                          </a:solidFill>
                        </a:rPr>
                        <a:t>120 F</a:t>
                      </a:r>
                    </a:p>
                  </a:txBody>
                  <a:tcPr/>
                </a:tc>
                <a:tc>
                  <a:txBody>
                    <a:bodyPr/>
                    <a:lstStyle/>
                    <a:p>
                      <a:pPr algn="ctr"/>
                      <a:r>
                        <a:rPr lang="en-US" sz="1100" dirty="0">
                          <a:solidFill>
                            <a:schemeClr val="tx1"/>
                          </a:solidFill>
                        </a:rPr>
                        <a:t>S/JERSEY</a:t>
                      </a:r>
                    </a:p>
                  </a:txBody>
                  <a:tcPr/>
                </a:tc>
                <a:tc>
                  <a:txBody>
                    <a:bodyPr/>
                    <a:lstStyle/>
                    <a:p>
                      <a:pPr algn="ctr"/>
                      <a:r>
                        <a:rPr lang="en-US" sz="1100" dirty="0">
                          <a:solidFill>
                            <a:schemeClr val="tx1"/>
                          </a:solidFill>
                        </a:rPr>
                        <a:t>JINHAR QM</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2</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3011061461"/>
                  </a:ext>
                </a:extLst>
              </a:tr>
              <a:tr h="495981">
                <a:tc>
                  <a:txBody>
                    <a:bodyPr/>
                    <a:lstStyle/>
                    <a:p>
                      <a:pPr algn="ctr"/>
                      <a:r>
                        <a:rPr lang="en-US" sz="1100" dirty="0">
                          <a:solidFill>
                            <a:schemeClr val="tx1"/>
                          </a:solidFill>
                        </a:rPr>
                        <a:t>12</a:t>
                      </a:r>
                    </a:p>
                  </a:txBody>
                  <a:tcPr/>
                </a:tc>
                <a:tc>
                  <a:txBody>
                    <a:bodyPr/>
                    <a:lstStyle/>
                    <a:p>
                      <a:pPr algn="ctr"/>
                      <a:r>
                        <a:rPr lang="en-US" sz="1100" dirty="0">
                          <a:solidFill>
                            <a:schemeClr val="tx1"/>
                          </a:solidFill>
                        </a:rPr>
                        <a:t>32”</a:t>
                      </a:r>
                    </a:p>
                  </a:txBody>
                  <a:tcPr/>
                </a:tc>
                <a:tc>
                  <a:txBody>
                    <a:bodyPr/>
                    <a:lstStyle/>
                    <a:p>
                      <a:pPr algn="ctr"/>
                      <a:r>
                        <a:rPr lang="en-US" sz="1100" dirty="0">
                          <a:solidFill>
                            <a:schemeClr val="tx1"/>
                          </a:solidFill>
                        </a:rPr>
                        <a:t>18G+24G</a:t>
                      </a:r>
                    </a:p>
                  </a:txBody>
                  <a:tcPr/>
                </a:tc>
                <a:tc>
                  <a:txBody>
                    <a:bodyPr/>
                    <a:lstStyle/>
                    <a:p>
                      <a:pPr algn="ctr"/>
                      <a:r>
                        <a:rPr lang="en-US" sz="1100" dirty="0">
                          <a:solidFill>
                            <a:schemeClr val="tx1"/>
                          </a:solidFill>
                        </a:rPr>
                        <a:t>64 F</a:t>
                      </a:r>
                    </a:p>
                  </a:txBody>
                  <a:tcPr/>
                </a:tc>
                <a:tc>
                  <a:txBody>
                    <a:bodyPr/>
                    <a:lstStyle/>
                    <a:p>
                      <a:pPr algn="ctr"/>
                      <a:r>
                        <a:rPr lang="en-US" sz="1100" dirty="0">
                          <a:solidFill>
                            <a:schemeClr val="tx1"/>
                          </a:solidFill>
                        </a:rPr>
                        <a:t>RIB+ INTER</a:t>
                      </a:r>
                      <a:r>
                        <a:rPr lang="en-US" sz="1100" baseline="0" dirty="0">
                          <a:solidFill>
                            <a:schemeClr val="tx1"/>
                          </a:solidFill>
                        </a:rPr>
                        <a:t> LOCK</a:t>
                      </a:r>
                      <a:endParaRPr lang="en-US" sz="1100" dirty="0">
                        <a:solidFill>
                          <a:schemeClr val="tx1"/>
                        </a:solidFill>
                      </a:endParaRP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3937849722"/>
                  </a:ext>
                </a:extLst>
              </a:tr>
              <a:tr h="495981">
                <a:tc>
                  <a:txBody>
                    <a:bodyPr/>
                    <a:lstStyle/>
                    <a:p>
                      <a:pPr algn="ctr"/>
                      <a:r>
                        <a:rPr lang="en-US" sz="1100" dirty="0">
                          <a:solidFill>
                            <a:schemeClr val="tx1"/>
                          </a:solidFill>
                        </a:rPr>
                        <a:t>13</a:t>
                      </a:r>
                    </a:p>
                  </a:txBody>
                  <a:tcPr/>
                </a:tc>
                <a:tc>
                  <a:txBody>
                    <a:bodyPr/>
                    <a:lstStyle/>
                    <a:p>
                      <a:pPr algn="ctr"/>
                      <a:r>
                        <a:rPr lang="en-US" sz="1100" dirty="0">
                          <a:solidFill>
                            <a:schemeClr val="tx1"/>
                          </a:solidFill>
                        </a:rPr>
                        <a:t>34” </a:t>
                      </a:r>
                    </a:p>
                  </a:txBody>
                  <a:tcPr/>
                </a:tc>
                <a:tc>
                  <a:txBody>
                    <a:bodyPr/>
                    <a:lstStyle/>
                    <a:p>
                      <a:pPr algn="ctr"/>
                      <a:r>
                        <a:rPr lang="en-US" sz="1100" dirty="0">
                          <a:solidFill>
                            <a:schemeClr val="tx1"/>
                          </a:solidFill>
                        </a:rPr>
                        <a:t>18G+24G</a:t>
                      </a:r>
                    </a:p>
                  </a:txBody>
                  <a:tcPr/>
                </a:tc>
                <a:tc>
                  <a:txBody>
                    <a:bodyPr/>
                    <a:lstStyle/>
                    <a:p>
                      <a:pPr algn="ctr"/>
                      <a:r>
                        <a:rPr lang="en-US" sz="1100" dirty="0">
                          <a:solidFill>
                            <a:schemeClr val="tx1"/>
                          </a:solidFill>
                        </a:rPr>
                        <a:t>68</a:t>
                      </a:r>
                      <a:r>
                        <a:rPr lang="en-US" sz="1100" baseline="0" dirty="0">
                          <a:solidFill>
                            <a:schemeClr val="tx1"/>
                          </a:solidFill>
                        </a:rPr>
                        <a:t> F</a:t>
                      </a:r>
                      <a:endParaRPr lang="en-US" sz="1100" dirty="0">
                        <a:solidFill>
                          <a:schemeClr val="tx1"/>
                        </a:solidFill>
                      </a:endParaRPr>
                    </a:p>
                  </a:txBody>
                  <a:tcPr/>
                </a:tc>
                <a:tc>
                  <a:txBody>
                    <a:bodyPr/>
                    <a:lstStyle/>
                    <a:p>
                      <a:pPr algn="ctr"/>
                      <a:r>
                        <a:rPr lang="en-US" sz="1100" dirty="0">
                          <a:solidFill>
                            <a:schemeClr val="tx1"/>
                          </a:solidFill>
                        </a:rPr>
                        <a:t>RIB + INTER LOCK</a:t>
                      </a:r>
                    </a:p>
                  </a:txBody>
                  <a:tcPr/>
                </a:tc>
                <a:tc>
                  <a:txBody>
                    <a:bodyPr/>
                    <a:lstStyle/>
                    <a:p>
                      <a:pPr algn="ctr"/>
                      <a:r>
                        <a:rPr lang="en-US" sz="1100" dirty="0">
                          <a:solidFill>
                            <a:schemeClr val="tx1"/>
                          </a:solidFill>
                        </a:rPr>
                        <a:t>JINHAR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a:t>
                      </a:r>
                      <a:r>
                        <a:rPr lang="en-US" sz="1100" baseline="0" dirty="0">
                          <a:solidFill>
                            <a:schemeClr val="tx1"/>
                          </a:solidFill>
                        </a:rPr>
                        <a:t> LYCRA ATTACHED</a:t>
                      </a:r>
                      <a:endParaRPr lang="en-US" sz="1100" dirty="0">
                        <a:solidFill>
                          <a:schemeClr val="tx1"/>
                        </a:solidFill>
                      </a:endParaRPr>
                    </a:p>
                  </a:txBody>
                  <a:tcPr/>
                </a:tc>
                <a:extLst>
                  <a:ext uri="{0D108BD9-81ED-4DB2-BD59-A6C34878D82A}">
                    <a16:rowId xmlns:a16="http://schemas.microsoft.com/office/drawing/2014/main" val="2767344331"/>
                  </a:ext>
                </a:extLst>
              </a:tr>
              <a:tr h="495981">
                <a:tc>
                  <a:txBody>
                    <a:bodyPr/>
                    <a:lstStyle/>
                    <a:p>
                      <a:pPr algn="ctr"/>
                      <a:r>
                        <a:rPr lang="en-US" sz="1100" dirty="0">
                          <a:solidFill>
                            <a:schemeClr val="tx1"/>
                          </a:solidFill>
                        </a:rPr>
                        <a:t>14</a:t>
                      </a:r>
                    </a:p>
                  </a:txBody>
                  <a:tcPr/>
                </a:tc>
                <a:tc>
                  <a:txBody>
                    <a:bodyPr/>
                    <a:lstStyle/>
                    <a:p>
                      <a:pPr algn="ctr"/>
                      <a:r>
                        <a:rPr lang="en-US" sz="1100" dirty="0">
                          <a:solidFill>
                            <a:schemeClr val="tx1"/>
                          </a:solidFill>
                        </a:rPr>
                        <a:t>36”</a:t>
                      </a:r>
                    </a:p>
                  </a:txBody>
                  <a:tcPr/>
                </a:tc>
                <a:tc>
                  <a:txBody>
                    <a:bodyPr/>
                    <a:lstStyle/>
                    <a:p>
                      <a:pPr algn="ctr"/>
                      <a:r>
                        <a:rPr lang="en-US" sz="1100" dirty="0">
                          <a:solidFill>
                            <a:schemeClr val="tx1"/>
                          </a:solidFill>
                        </a:rPr>
                        <a:t>18+24G</a:t>
                      </a:r>
                    </a:p>
                  </a:txBody>
                  <a:tcPr/>
                </a:tc>
                <a:tc>
                  <a:txBody>
                    <a:bodyPr/>
                    <a:lstStyle/>
                    <a:p>
                      <a:pPr algn="ctr"/>
                      <a:r>
                        <a:rPr lang="en-US" sz="1100" dirty="0">
                          <a:solidFill>
                            <a:schemeClr val="tx1"/>
                          </a:solidFill>
                        </a:rPr>
                        <a:t>72</a:t>
                      </a:r>
                      <a:r>
                        <a:rPr lang="en-US" sz="1100" baseline="0" dirty="0">
                          <a:solidFill>
                            <a:schemeClr val="tx1"/>
                          </a:solidFill>
                        </a:rPr>
                        <a:t> F</a:t>
                      </a:r>
                      <a:endParaRPr lang="en-US" sz="1100" dirty="0">
                        <a:solidFill>
                          <a:schemeClr val="tx1"/>
                        </a:solidFill>
                      </a:endParaRPr>
                    </a:p>
                  </a:txBody>
                  <a:tcPr/>
                </a:tc>
                <a:tc>
                  <a:txBody>
                    <a:bodyPr/>
                    <a:lstStyle/>
                    <a:p>
                      <a:pPr algn="ctr"/>
                      <a:r>
                        <a:rPr lang="en-US" sz="1100" dirty="0">
                          <a:solidFill>
                            <a:schemeClr val="tx1"/>
                          </a:solidFill>
                        </a:rPr>
                        <a:t>RIB+</a:t>
                      </a:r>
                      <a:r>
                        <a:rPr lang="en-US" sz="1100" baseline="0" dirty="0">
                          <a:solidFill>
                            <a:schemeClr val="tx1"/>
                          </a:solidFill>
                        </a:rPr>
                        <a:t> INTER LOCK</a:t>
                      </a:r>
                      <a:endParaRPr lang="en-US" sz="1100" dirty="0">
                        <a:solidFill>
                          <a:schemeClr val="tx1"/>
                        </a:solidFill>
                      </a:endParaRPr>
                    </a:p>
                  </a:txBody>
                  <a:tcPr/>
                </a:tc>
                <a:tc>
                  <a:txBody>
                    <a:bodyPr/>
                    <a:lstStyle/>
                    <a:p>
                      <a:pPr algn="ctr"/>
                      <a:r>
                        <a:rPr lang="en-US" sz="1100" dirty="0">
                          <a:solidFill>
                            <a:schemeClr val="tx1"/>
                          </a:solidFill>
                        </a:rPr>
                        <a:t>JIINHAR</a:t>
                      </a:r>
                    </a:p>
                  </a:txBody>
                  <a:tcPr/>
                </a:tc>
                <a:tc>
                  <a:txBody>
                    <a:bodyPr/>
                    <a:lstStyle/>
                    <a:p>
                      <a:pPr algn="ctr"/>
                      <a:r>
                        <a:rPr lang="en-US" sz="1100" dirty="0">
                          <a:solidFill>
                            <a:schemeClr val="tx1"/>
                          </a:solidFill>
                        </a:rPr>
                        <a:t>TAIWAN</a:t>
                      </a:r>
                    </a:p>
                  </a:txBody>
                  <a:tcPr/>
                </a:tc>
                <a:tc>
                  <a:txBody>
                    <a:bodyPr/>
                    <a:lstStyle/>
                    <a:p>
                      <a:pPr algn="ctr"/>
                      <a:r>
                        <a:rPr lang="en-US" sz="1100" dirty="0">
                          <a:solidFill>
                            <a:schemeClr val="tx1"/>
                          </a:solidFill>
                        </a:rPr>
                        <a:t>1</a:t>
                      </a:r>
                    </a:p>
                  </a:txBody>
                  <a:tcPr/>
                </a:tc>
                <a:tc>
                  <a:txBody>
                    <a:bodyPr/>
                    <a:lstStyle/>
                    <a:p>
                      <a:pPr algn="ctr"/>
                      <a:r>
                        <a:rPr lang="en-US" sz="1100" dirty="0">
                          <a:solidFill>
                            <a:schemeClr val="tx1"/>
                          </a:solidFill>
                        </a:rPr>
                        <a:t>100% LYCRA ATTACHED</a:t>
                      </a:r>
                    </a:p>
                  </a:txBody>
                  <a:tcPr/>
                </a:tc>
                <a:extLst>
                  <a:ext uri="{0D108BD9-81ED-4DB2-BD59-A6C34878D82A}">
                    <a16:rowId xmlns:a16="http://schemas.microsoft.com/office/drawing/2014/main" val="3307685175"/>
                  </a:ext>
                </a:extLst>
              </a:tr>
            </a:tbl>
          </a:graphicData>
        </a:graphic>
      </p:graphicFrame>
    </p:spTree>
    <p:extLst>
      <p:ext uri="{BB962C8B-B14F-4D97-AF65-F5344CB8AC3E}">
        <p14:creationId xmlns:p14="http://schemas.microsoft.com/office/powerpoint/2010/main" val="3462589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B324589-4B65-15C3-20DA-C89072B8D249}"/>
              </a:ext>
            </a:extLst>
          </p:cNvPr>
          <p:cNvPicPr>
            <a:picLocks noChangeAspect="1"/>
          </p:cNvPicPr>
          <p:nvPr/>
        </p:nvPicPr>
        <p:blipFill>
          <a:blip r:embed="rId2" cstate="print"/>
          <a:srcRect/>
          <a:stretch>
            <a:fillRect/>
          </a:stretch>
        </p:blipFill>
        <p:spPr bwMode="auto">
          <a:xfrm>
            <a:off x="0" y="1666875"/>
            <a:ext cx="6858000" cy="7115175"/>
          </a:xfrm>
          <a:prstGeom prst="rect">
            <a:avLst/>
          </a:prstGeom>
          <a:noFill/>
        </p:spPr>
      </p:pic>
      <p:sp>
        <p:nvSpPr>
          <p:cNvPr id="11" name="Title 4">
            <a:extLst>
              <a:ext uri="{FF2B5EF4-FFF2-40B4-BE49-F238E27FC236}">
                <a16:creationId xmlns:a16="http://schemas.microsoft.com/office/drawing/2014/main" id="{06D2E01B-3A69-F694-FFFC-C10CEBA976EC}"/>
              </a:ext>
            </a:extLst>
          </p:cNvPr>
          <p:cNvSpPr>
            <a:spLocks noGrp="1"/>
          </p:cNvSpPr>
          <p:nvPr>
            <p:ph type="title"/>
          </p:nvPr>
        </p:nvSpPr>
        <p:spPr>
          <a:xfrm>
            <a:off x="0" y="0"/>
            <a:ext cx="6067425" cy="1666875"/>
          </a:xfrm>
          <a:solidFill>
            <a:srgbClr val="7AD3F2"/>
          </a:solidFill>
        </p:spPr>
        <p:txBody>
          <a:bodyPr>
            <a:noAutofit/>
          </a:bodyPr>
          <a:lstStyle/>
          <a:p>
            <a:pPr algn="ctr"/>
            <a:br>
              <a:rPr lang="en-US" sz="3000" b="1" dirty="0">
                <a:solidFill>
                  <a:srgbClr val="92D050"/>
                </a:solidFill>
              </a:rPr>
            </a:br>
            <a:r>
              <a:rPr lang="en-US" sz="3000" b="1" dirty="0">
                <a:solidFill>
                  <a:srgbClr val="92D050"/>
                </a:solidFill>
              </a:rPr>
              <a:t>	</a:t>
            </a:r>
            <a:r>
              <a:rPr lang="en-US" sz="3600" b="1" dirty="0">
                <a:solidFill>
                  <a:srgbClr val="92D050"/>
                </a:solidFill>
              </a:rPr>
              <a:t>OUR HONORABLE CLIENT</a:t>
            </a:r>
            <a:endParaRPr lang="en-US" sz="3000" b="1" dirty="0">
              <a:solidFill>
                <a:srgbClr val="92D050"/>
              </a:solidFill>
            </a:endParaRPr>
          </a:p>
        </p:txBody>
      </p:sp>
    </p:spTree>
    <p:extLst>
      <p:ext uri="{BB962C8B-B14F-4D97-AF65-F5344CB8AC3E}">
        <p14:creationId xmlns:p14="http://schemas.microsoft.com/office/powerpoint/2010/main" val="984125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ADF3B72-5D58-F9E6-466B-21998447DA1F}"/>
              </a:ext>
            </a:extLst>
          </p:cNvPr>
          <p:cNvGraphicFramePr>
            <a:graphicFrameLocks noGrp="1"/>
          </p:cNvGraphicFramePr>
          <p:nvPr>
            <p:extLst>
              <p:ext uri="{D42A27DB-BD31-4B8C-83A1-F6EECF244321}">
                <p14:modId xmlns:p14="http://schemas.microsoft.com/office/powerpoint/2010/main" val="2113360014"/>
              </p:ext>
            </p:extLst>
          </p:nvPr>
        </p:nvGraphicFramePr>
        <p:xfrm>
          <a:off x="152399" y="1863627"/>
          <a:ext cx="5362575" cy="7385147"/>
        </p:xfrm>
        <a:graphic>
          <a:graphicData uri="http://schemas.openxmlformats.org/drawingml/2006/table">
            <a:tbl>
              <a:tblPr firstRow="1" bandRow="1">
                <a:tableStyleId>{2D5ABB26-0587-4C30-8999-92F81FD0307C}</a:tableStyleId>
              </a:tblPr>
              <a:tblGrid>
                <a:gridCol w="1639059">
                  <a:extLst>
                    <a:ext uri="{9D8B030D-6E8A-4147-A177-3AD203B41FA5}">
                      <a16:colId xmlns:a16="http://schemas.microsoft.com/office/drawing/2014/main" val="3819592444"/>
                    </a:ext>
                  </a:extLst>
                </a:gridCol>
                <a:gridCol w="2218763">
                  <a:extLst>
                    <a:ext uri="{9D8B030D-6E8A-4147-A177-3AD203B41FA5}">
                      <a16:colId xmlns:a16="http://schemas.microsoft.com/office/drawing/2014/main" val="2684835001"/>
                    </a:ext>
                  </a:extLst>
                </a:gridCol>
                <a:gridCol w="1504753">
                  <a:extLst>
                    <a:ext uri="{9D8B030D-6E8A-4147-A177-3AD203B41FA5}">
                      <a16:colId xmlns:a16="http://schemas.microsoft.com/office/drawing/2014/main" val="708984584"/>
                    </a:ext>
                  </a:extLst>
                </a:gridCol>
              </a:tblGrid>
              <a:tr h="284044">
                <a:tc>
                  <a:txBody>
                    <a:bodyPr/>
                    <a:lstStyle/>
                    <a:p>
                      <a:pPr algn="ctr"/>
                      <a:r>
                        <a:rPr lang="en-US" sz="1200" dirty="0">
                          <a:solidFill>
                            <a:srgbClr val="0065B0"/>
                          </a:solidFill>
                        </a:rPr>
                        <a:t>BUYER  NAME</a:t>
                      </a:r>
                    </a:p>
                  </a:txBody>
                  <a:tcPr>
                    <a:solidFill>
                      <a:srgbClr val="92D050"/>
                    </a:solidFill>
                  </a:tcPr>
                </a:tc>
                <a:tc>
                  <a:txBody>
                    <a:bodyPr/>
                    <a:lstStyle/>
                    <a:p>
                      <a:pPr algn="ctr"/>
                      <a:r>
                        <a:rPr lang="en-US" sz="1200" dirty="0">
                          <a:solidFill>
                            <a:srgbClr val="0065B0"/>
                          </a:solidFill>
                        </a:rPr>
                        <a:t>BRAND NAME</a:t>
                      </a:r>
                    </a:p>
                  </a:txBody>
                  <a:tcPr>
                    <a:solidFill>
                      <a:srgbClr val="92D050"/>
                    </a:solidFill>
                  </a:tcPr>
                </a:tc>
                <a:tc>
                  <a:txBody>
                    <a:bodyPr/>
                    <a:lstStyle/>
                    <a:p>
                      <a:pPr algn="ctr"/>
                      <a:r>
                        <a:rPr lang="en-US" sz="1200" dirty="0">
                          <a:solidFill>
                            <a:srgbClr val="0065B0"/>
                          </a:solidFill>
                        </a:rPr>
                        <a:t>COUNTRY</a:t>
                      </a:r>
                    </a:p>
                  </a:txBody>
                  <a:tcPr>
                    <a:solidFill>
                      <a:srgbClr val="92D050"/>
                    </a:solidFill>
                  </a:tcPr>
                </a:tc>
                <a:extLst>
                  <a:ext uri="{0D108BD9-81ED-4DB2-BD59-A6C34878D82A}">
                    <a16:rowId xmlns:a16="http://schemas.microsoft.com/office/drawing/2014/main" val="3729755003"/>
                  </a:ext>
                </a:extLst>
              </a:tr>
              <a:tr h="473407">
                <a:tc>
                  <a:txBody>
                    <a:bodyPr/>
                    <a:lstStyle/>
                    <a:p>
                      <a:r>
                        <a:rPr lang="en-US" sz="1200" dirty="0">
                          <a:solidFill>
                            <a:srgbClr val="0065B0"/>
                          </a:solidFill>
                        </a:rPr>
                        <a:t>BASIC FASHION</a:t>
                      </a:r>
                    </a:p>
                  </a:txBody>
                  <a:tcPr/>
                </a:tc>
                <a:tc>
                  <a:txBody>
                    <a:bodyPr/>
                    <a:lstStyle/>
                    <a:p>
                      <a:pPr marL="285750" indent="-285750">
                        <a:buFont typeface="Wingdings" panose="05000000000000000000" pitchFamily="2" charset="2"/>
                        <a:buChar char="Ø"/>
                      </a:pPr>
                      <a:r>
                        <a:rPr lang="en-US" sz="1200" dirty="0">
                          <a:solidFill>
                            <a:srgbClr val="0065B0"/>
                          </a:solidFill>
                        </a:rPr>
                        <a:t>OKEY</a:t>
                      </a:r>
                    </a:p>
                    <a:p>
                      <a:pPr marL="285750" indent="-285750">
                        <a:buFont typeface="Wingdings" panose="05000000000000000000" pitchFamily="2" charset="2"/>
                        <a:buChar char="Ø"/>
                      </a:pPr>
                      <a:r>
                        <a:rPr lang="en-US" sz="1200" dirty="0">
                          <a:solidFill>
                            <a:srgbClr val="0065B0"/>
                          </a:solidFill>
                        </a:rPr>
                        <a:t>ABSOLUT</a:t>
                      </a:r>
                    </a:p>
                  </a:txBody>
                  <a:tcPr/>
                </a:tc>
                <a:tc>
                  <a:txBody>
                    <a:bodyPr/>
                    <a:lstStyle/>
                    <a:p>
                      <a:r>
                        <a:rPr lang="en-US" sz="1200" dirty="0">
                          <a:solidFill>
                            <a:srgbClr val="0065B0"/>
                          </a:solidFill>
                        </a:rPr>
                        <a:t>FINLAND</a:t>
                      </a:r>
                    </a:p>
                  </a:txBody>
                  <a:tcPr/>
                </a:tc>
                <a:extLst>
                  <a:ext uri="{0D108BD9-81ED-4DB2-BD59-A6C34878D82A}">
                    <a16:rowId xmlns:a16="http://schemas.microsoft.com/office/drawing/2014/main" val="1643976984"/>
                  </a:ext>
                </a:extLst>
              </a:tr>
              <a:tr h="473407">
                <a:tc>
                  <a:txBody>
                    <a:bodyPr/>
                    <a:lstStyle/>
                    <a:p>
                      <a:r>
                        <a:rPr lang="en-US" sz="1200" dirty="0">
                          <a:solidFill>
                            <a:srgbClr val="0065B0"/>
                          </a:solidFill>
                        </a:rPr>
                        <a:t>STYLE TEX</a:t>
                      </a:r>
                    </a:p>
                  </a:txBody>
                  <a:tcPr/>
                </a:tc>
                <a:tc>
                  <a:txBody>
                    <a:bodyPr/>
                    <a:lstStyle/>
                    <a:p>
                      <a:pPr marL="285750" indent="-285750">
                        <a:buFont typeface="Wingdings" panose="05000000000000000000" pitchFamily="2" charset="2"/>
                        <a:buChar char="Ø"/>
                      </a:pPr>
                      <a:r>
                        <a:rPr lang="en-US" sz="1200" dirty="0">
                          <a:solidFill>
                            <a:srgbClr val="0065B0"/>
                          </a:solidFill>
                        </a:rPr>
                        <a:t>HFG</a:t>
                      </a:r>
                    </a:p>
                    <a:p>
                      <a:pPr marL="285750" indent="-285750">
                        <a:buFont typeface="Wingdings" panose="05000000000000000000" pitchFamily="2" charset="2"/>
                        <a:buChar char="Ø"/>
                      </a:pPr>
                      <a:r>
                        <a:rPr lang="en-US" sz="1200" dirty="0">
                          <a:solidFill>
                            <a:srgbClr val="0065B0"/>
                          </a:solidFill>
                        </a:rPr>
                        <a:t>GOR FACTORY</a:t>
                      </a:r>
                    </a:p>
                  </a:txBody>
                  <a:tcPr/>
                </a:tc>
                <a:tc>
                  <a:txBody>
                    <a:bodyPr/>
                    <a:lstStyle/>
                    <a:p>
                      <a:r>
                        <a:rPr lang="en-US" sz="1200" dirty="0">
                          <a:solidFill>
                            <a:srgbClr val="0065B0"/>
                          </a:solidFill>
                        </a:rPr>
                        <a:t>HOLLAND</a:t>
                      </a:r>
                    </a:p>
                    <a:p>
                      <a:r>
                        <a:rPr lang="en-US" sz="1200" dirty="0">
                          <a:solidFill>
                            <a:srgbClr val="0065B0"/>
                          </a:solidFill>
                        </a:rPr>
                        <a:t>SPAIN</a:t>
                      </a:r>
                    </a:p>
                  </a:txBody>
                  <a:tcPr/>
                </a:tc>
                <a:extLst>
                  <a:ext uri="{0D108BD9-81ED-4DB2-BD59-A6C34878D82A}">
                    <a16:rowId xmlns:a16="http://schemas.microsoft.com/office/drawing/2014/main" val="3857598425"/>
                  </a:ext>
                </a:extLst>
              </a:tr>
              <a:tr h="1041495">
                <a:tc>
                  <a:txBody>
                    <a:bodyPr/>
                    <a:lstStyle/>
                    <a:p>
                      <a:endParaRPr lang="en-US" sz="1200" dirty="0">
                        <a:solidFill>
                          <a:srgbClr val="0065B0"/>
                        </a:solidFill>
                      </a:endParaRPr>
                    </a:p>
                    <a:p>
                      <a:endParaRPr lang="en-US" sz="1200" dirty="0">
                        <a:solidFill>
                          <a:srgbClr val="0065B0"/>
                        </a:solidFill>
                      </a:endParaRPr>
                    </a:p>
                    <a:p>
                      <a:endParaRPr lang="en-US" sz="1200" dirty="0">
                        <a:solidFill>
                          <a:srgbClr val="0065B0"/>
                        </a:solidFill>
                      </a:endParaRPr>
                    </a:p>
                    <a:p>
                      <a:r>
                        <a:rPr lang="en-US" sz="1200" dirty="0">
                          <a:solidFill>
                            <a:srgbClr val="0065B0"/>
                          </a:solidFill>
                        </a:rPr>
                        <a:t>MARTY TEX</a:t>
                      </a:r>
                    </a:p>
                  </a:txBody>
                  <a:tcPr/>
                </a:tc>
                <a:tc>
                  <a:txBody>
                    <a:bodyPr/>
                    <a:lstStyle/>
                    <a:p>
                      <a:pPr marL="285750" indent="-285750">
                        <a:buFont typeface="Wingdings" panose="05000000000000000000" pitchFamily="2" charset="2"/>
                        <a:buChar char="Ø"/>
                      </a:pPr>
                      <a:r>
                        <a:rPr lang="en-US" sz="1200" dirty="0">
                          <a:solidFill>
                            <a:srgbClr val="0065B0"/>
                          </a:solidFill>
                        </a:rPr>
                        <a:t>DOOA</a:t>
                      </a:r>
                    </a:p>
                    <a:p>
                      <a:pPr marL="285750" indent="-285750">
                        <a:buFont typeface="Wingdings" panose="05000000000000000000" pitchFamily="2" charset="2"/>
                        <a:buChar char="Ø"/>
                      </a:pPr>
                      <a:r>
                        <a:rPr lang="en-US" sz="1200" dirty="0">
                          <a:solidFill>
                            <a:srgbClr val="0065B0"/>
                          </a:solidFill>
                        </a:rPr>
                        <a:t>SORBINO</a:t>
                      </a:r>
                    </a:p>
                    <a:p>
                      <a:pPr marL="285750" indent="-285750">
                        <a:buFont typeface="Wingdings" panose="05000000000000000000" pitchFamily="2" charset="2"/>
                        <a:buChar char="Ø"/>
                      </a:pPr>
                      <a:r>
                        <a:rPr lang="en-US" sz="1200" dirty="0">
                          <a:solidFill>
                            <a:srgbClr val="0065B0"/>
                          </a:solidFill>
                        </a:rPr>
                        <a:t>HAMAKI-HO</a:t>
                      </a:r>
                    </a:p>
                    <a:p>
                      <a:pPr marL="285750" indent="-285750">
                        <a:buFont typeface="Wingdings" panose="05000000000000000000" pitchFamily="2" charset="2"/>
                        <a:buChar char="Ø"/>
                      </a:pPr>
                      <a:r>
                        <a:rPr lang="en-US" sz="1200" dirty="0">
                          <a:solidFill>
                            <a:srgbClr val="0065B0"/>
                          </a:solidFill>
                        </a:rPr>
                        <a:t>GAZZARINI</a:t>
                      </a:r>
                    </a:p>
                    <a:p>
                      <a:pPr marL="285750" indent="-285750">
                        <a:buFont typeface="Wingdings" panose="05000000000000000000" pitchFamily="2" charset="2"/>
                        <a:buChar char="Ø"/>
                      </a:pPr>
                      <a:r>
                        <a:rPr lang="en-US" sz="1200" dirty="0">
                          <a:solidFill>
                            <a:srgbClr val="0065B0"/>
                          </a:solidFill>
                        </a:rPr>
                        <a:t>STUDIO 53</a:t>
                      </a:r>
                    </a:p>
                  </a:txBody>
                  <a:tcPr/>
                </a:tc>
                <a:tc>
                  <a:txBody>
                    <a:bodyPr/>
                    <a:lstStyle/>
                    <a:p>
                      <a:endParaRPr lang="en-US" sz="1200" dirty="0">
                        <a:solidFill>
                          <a:srgbClr val="0065B0"/>
                        </a:solidFill>
                      </a:endParaRPr>
                    </a:p>
                    <a:p>
                      <a:endParaRPr lang="en-US" sz="1200" dirty="0">
                        <a:solidFill>
                          <a:srgbClr val="0065B0"/>
                        </a:solidFill>
                      </a:endParaRPr>
                    </a:p>
                    <a:p>
                      <a:endParaRPr lang="en-US" sz="1200" dirty="0">
                        <a:solidFill>
                          <a:srgbClr val="0065B0"/>
                        </a:solidFill>
                      </a:endParaRPr>
                    </a:p>
                    <a:p>
                      <a:r>
                        <a:rPr lang="en-US" sz="1200" dirty="0">
                          <a:solidFill>
                            <a:srgbClr val="0065B0"/>
                          </a:solidFill>
                        </a:rPr>
                        <a:t>ITALY</a:t>
                      </a:r>
                    </a:p>
                  </a:txBody>
                  <a:tcPr/>
                </a:tc>
                <a:extLst>
                  <a:ext uri="{0D108BD9-81ED-4DB2-BD59-A6C34878D82A}">
                    <a16:rowId xmlns:a16="http://schemas.microsoft.com/office/drawing/2014/main" val="3635162744"/>
                  </a:ext>
                </a:extLst>
              </a:tr>
              <a:tr h="1041495">
                <a:tc>
                  <a:txBody>
                    <a:bodyPr/>
                    <a:lstStyle/>
                    <a:p>
                      <a:endParaRPr lang="en-US" sz="1200" dirty="0">
                        <a:solidFill>
                          <a:srgbClr val="0065B0"/>
                        </a:solidFill>
                      </a:endParaRPr>
                    </a:p>
                    <a:p>
                      <a:endParaRPr lang="en-US" sz="1200" dirty="0">
                        <a:solidFill>
                          <a:srgbClr val="0065B0"/>
                        </a:solidFill>
                      </a:endParaRPr>
                    </a:p>
                    <a:p>
                      <a:r>
                        <a:rPr lang="en-US" sz="1200" dirty="0">
                          <a:solidFill>
                            <a:srgbClr val="0065B0"/>
                          </a:solidFill>
                        </a:rPr>
                        <a:t>PRO-SOURCING International Ltd</a:t>
                      </a:r>
                    </a:p>
                  </a:txBody>
                  <a:tcPr/>
                </a:tc>
                <a:tc>
                  <a:txBody>
                    <a:bodyPr/>
                    <a:lstStyle/>
                    <a:p>
                      <a:pPr marL="285750" indent="-285750">
                        <a:buFont typeface="Wingdings" panose="05000000000000000000" pitchFamily="2" charset="2"/>
                        <a:buChar char="Ø"/>
                      </a:pPr>
                      <a:r>
                        <a:rPr lang="en-US" sz="1200" dirty="0">
                          <a:solidFill>
                            <a:srgbClr val="0065B0"/>
                          </a:solidFill>
                        </a:rPr>
                        <a:t>CLEAN CUT</a:t>
                      </a:r>
                    </a:p>
                    <a:p>
                      <a:pPr marL="285750" indent="-285750">
                        <a:buFont typeface="Wingdings" panose="05000000000000000000" pitchFamily="2" charset="2"/>
                        <a:buChar char="Ø"/>
                      </a:pPr>
                      <a:r>
                        <a:rPr lang="en-US" sz="1200" dirty="0">
                          <a:solidFill>
                            <a:srgbClr val="0065B0"/>
                          </a:solidFill>
                        </a:rPr>
                        <a:t>FAT MOOSE</a:t>
                      </a:r>
                    </a:p>
                    <a:p>
                      <a:pPr marL="285750" indent="-285750">
                        <a:buFont typeface="Wingdings" panose="05000000000000000000" pitchFamily="2" charset="2"/>
                        <a:buChar char="Ø"/>
                      </a:pPr>
                      <a:r>
                        <a:rPr lang="en-US" sz="1200" dirty="0">
                          <a:solidFill>
                            <a:srgbClr val="0065B0"/>
                          </a:solidFill>
                        </a:rPr>
                        <a:t>SIGNAL</a:t>
                      </a:r>
                    </a:p>
                    <a:p>
                      <a:pPr marL="285750" indent="-285750">
                        <a:buFont typeface="Wingdings" panose="05000000000000000000" pitchFamily="2" charset="2"/>
                        <a:buChar char="Ø"/>
                      </a:pPr>
                      <a:r>
                        <a:rPr lang="en-US" sz="1200" dirty="0">
                          <a:solidFill>
                            <a:srgbClr val="0065B0"/>
                          </a:solidFill>
                        </a:rPr>
                        <a:t>MBO</a:t>
                      </a:r>
                    </a:p>
                    <a:p>
                      <a:pPr marL="285750" indent="-285750">
                        <a:buFont typeface="Wingdings" panose="05000000000000000000" pitchFamily="2" charset="2"/>
                        <a:buChar char="Ø"/>
                      </a:pPr>
                      <a:r>
                        <a:rPr lang="en-US" sz="1200" dirty="0">
                          <a:solidFill>
                            <a:srgbClr val="0065B0"/>
                          </a:solidFill>
                        </a:rPr>
                        <a:t>Startex</a:t>
                      </a:r>
                    </a:p>
                  </a:txBody>
                  <a:tcPr/>
                </a:tc>
                <a:tc>
                  <a:txBody>
                    <a:bodyPr/>
                    <a:lstStyle/>
                    <a:p>
                      <a:endParaRPr lang="en-US" sz="1200" dirty="0">
                        <a:solidFill>
                          <a:srgbClr val="0065B0"/>
                        </a:solidFill>
                      </a:endParaRPr>
                    </a:p>
                    <a:p>
                      <a:r>
                        <a:rPr lang="en-US" sz="1200" dirty="0">
                          <a:solidFill>
                            <a:srgbClr val="0065B0"/>
                          </a:solidFill>
                        </a:rPr>
                        <a:t>DENMARK</a:t>
                      </a:r>
                    </a:p>
                  </a:txBody>
                  <a:tcPr/>
                </a:tc>
                <a:extLst>
                  <a:ext uri="{0D108BD9-81ED-4DB2-BD59-A6C34878D82A}">
                    <a16:rowId xmlns:a16="http://schemas.microsoft.com/office/drawing/2014/main" val="3508328336"/>
                  </a:ext>
                </a:extLst>
              </a:tr>
              <a:tr h="1230858">
                <a:tc>
                  <a:txBody>
                    <a:bodyPr/>
                    <a:lstStyle/>
                    <a:p>
                      <a:endParaRPr lang="en-US" sz="1200" dirty="0">
                        <a:solidFill>
                          <a:srgbClr val="0065B0"/>
                        </a:solidFill>
                      </a:endParaRPr>
                    </a:p>
                    <a:p>
                      <a:endParaRPr lang="en-US" sz="1200" dirty="0">
                        <a:solidFill>
                          <a:srgbClr val="0065B0"/>
                        </a:solidFill>
                      </a:endParaRPr>
                    </a:p>
                    <a:p>
                      <a:endParaRPr lang="en-US" sz="1200" dirty="0">
                        <a:solidFill>
                          <a:srgbClr val="0065B0"/>
                        </a:solidFill>
                      </a:endParaRPr>
                    </a:p>
                    <a:p>
                      <a:r>
                        <a:rPr lang="en-US" sz="1200" dirty="0">
                          <a:solidFill>
                            <a:srgbClr val="0065B0"/>
                          </a:solidFill>
                        </a:rPr>
                        <a:t>TOKO SUJI</a:t>
                      </a:r>
                    </a:p>
                  </a:txBody>
                  <a:tcPr/>
                </a:tc>
                <a:tc>
                  <a:txBody>
                    <a:bodyPr/>
                    <a:lstStyle/>
                    <a:p>
                      <a:pPr marL="285750" indent="-285750">
                        <a:buFont typeface="Wingdings" panose="05000000000000000000" pitchFamily="2" charset="2"/>
                        <a:buChar char="Ø"/>
                      </a:pPr>
                      <a:r>
                        <a:rPr lang="en-US" sz="1200" dirty="0">
                          <a:solidFill>
                            <a:srgbClr val="0065B0"/>
                          </a:solidFill>
                        </a:rPr>
                        <a:t>HUSH PAPPY</a:t>
                      </a:r>
                    </a:p>
                    <a:p>
                      <a:pPr marL="285750" indent="-285750">
                        <a:buFont typeface="Wingdings" panose="05000000000000000000" pitchFamily="2" charset="2"/>
                        <a:buChar char="Ø"/>
                      </a:pPr>
                      <a:r>
                        <a:rPr lang="en-US" sz="1200" dirty="0">
                          <a:solidFill>
                            <a:srgbClr val="0065B0"/>
                          </a:solidFill>
                        </a:rPr>
                        <a:t>SHIMAMURA</a:t>
                      </a:r>
                    </a:p>
                    <a:p>
                      <a:pPr marL="285750" indent="-285750">
                        <a:buFont typeface="Wingdings" panose="05000000000000000000" pitchFamily="2" charset="2"/>
                        <a:buChar char="Ø"/>
                      </a:pPr>
                      <a:r>
                        <a:rPr lang="en-US" sz="1200" dirty="0">
                          <a:solidFill>
                            <a:srgbClr val="0065B0"/>
                          </a:solidFill>
                        </a:rPr>
                        <a:t>MICHIKO LONDON</a:t>
                      </a:r>
                    </a:p>
                    <a:p>
                      <a:pPr marL="285750" indent="-285750">
                        <a:buFont typeface="Wingdings" panose="05000000000000000000" pitchFamily="2" charset="2"/>
                        <a:buChar char="Ø"/>
                      </a:pPr>
                      <a:r>
                        <a:rPr lang="en-US" sz="1200" dirty="0">
                          <a:solidFill>
                            <a:srgbClr val="0065B0"/>
                          </a:solidFill>
                        </a:rPr>
                        <a:t>BLUEMATE</a:t>
                      </a:r>
                    </a:p>
                    <a:p>
                      <a:pPr marL="285750" indent="-285750">
                        <a:buFont typeface="Wingdings" panose="05000000000000000000" pitchFamily="2" charset="2"/>
                        <a:buChar char="Ø"/>
                      </a:pPr>
                      <a:r>
                        <a:rPr lang="en-US" sz="1200" dirty="0">
                          <a:solidFill>
                            <a:srgbClr val="0065B0"/>
                          </a:solidFill>
                        </a:rPr>
                        <a:t>WOODS</a:t>
                      </a:r>
                    </a:p>
                    <a:p>
                      <a:pPr marL="285750" indent="-285750">
                        <a:buFont typeface="Wingdings" panose="05000000000000000000" pitchFamily="2" charset="2"/>
                        <a:buChar char="Ø"/>
                      </a:pPr>
                      <a:r>
                        <a:rPr lang="en-US" sz="1200" dirty="0">
                          <a:solidFill>
                            <a:srgbClr val="0065B0"/>
                          </a:solidFill>
                        </a:rPr>
                        <a:t>KANSAI</a:t>
                      </a:r>
                    </a:p>
                  </a:txBody>
                  <a:tcPr/>
                </a:tc>
                <a:tc>
                  <a:txBody>
                    <a:bodyPr/>
                    <a:lstStyle/>
                    <a:p>
                      <a:endParaRPr lang="en-US" sz="1200" dirty="0">
                        <a:solidFill>
                          <a:srgbClr val="0065B0"/>
                        </a:solidFill>
                      </a:endParaRPr>
                    </a:p>
                    <a:p>
                      <a:endParaRPr lang="en-US" sz="1200" dirty="0">
                        <a:solidFill>
                          <a:srgbClr val="0065B0"/>
                        </a:solidFill>
                      </a:endParaRPr>
                    </a:p>
                    <a:p>
                      <a:r>
                        <a:rPr lang="en-US" sz="1200" dirty="0">
                          <a:solidFill>
                            <a:srgbClr val="0065B0"/>
                          </a:solidFill>
                        </a:rPr>
                        <a:t>JAPAN</a:t>
                      </a:r>
                    </a:p>
                  </a:txBody>
                  <a:tcPr/>
                </a:tc>
                <a:extLst>
                  <a:ext uri="{0D108BD9-81ED-4DB2-BD59-A6C34878D82A}">
                    <a16:rowId xmlns:a16="http://schemas.microsoft.com/office/drawing/2014/main" val="825865711"/>
                  </a:ext>
                </a:extLst>
              </a:tr>
              <a:tr h="1609583">
                <a:tc>
                  <a:txBody>
                    <a:bodyPr/>
                    <a:lstStyle/>
                    <a:p>
                      <a:endParaRPr lang="en-US" sz="1200" dirty="0">
                        <a:solidFill>
                          <a:srgbClr val="0065B0"/>
                        </a:solidFill>
                      </a:endParaRPr>
                    </a:p>
                    <a:p>
                      <a:endParaRPr lang="en-US" sz="1200" dirty="0">
                        <a:solidFill>
                          <a:srgbClr val="0065B0"/>
                        </a:solidFill>
                      </a:endParaRPr>
                    </a:p>
                    <a:p>
                      <a:endParaRPr lang="en-US" sz="1200" dirty="0">
                        <a:solidFill>
                          <a:srgbClr val="0065B0"/>
                        </a:solidFill>
                      </a:endParaRPr>
                    </a:p>
                    <a:p>
                      <a:endParaRPr lang="en-US" sz="1200" dirty="0">
                        <a:solidFill>
                          <a:srgbClr val="0065B0"/>
                        </a:solidFill>
                      </a:endParaRPr>
                    </a:p>
                    <a:p>
                      <a:r>
                        <a:rPr lang="en-US" sz="1200" dirty="0">
                          <a:solidFill>
                            <a:srgbClr val="0065B0"/>
                          </a:solidFill>
                        </a:rPr>
                        <a:t>SRG APPERALS PLC</a:t>
                      </a:r>
                    </a:p>
                  </a:txBody>
                  <a:tcPr/>
                </a:tc>
                <a:tc>
                  <a:txBody>
                    <a:bodyPr/>
                    <a:lstStyle/>
                    <a:p>
                      <a:pPr marL="285750" indent="-285750">
                        <a:buFont typeface="Wingdings" panose="05000000000000000000" pitchFamily="2" charset="2"/>
                        <a:buChar char="Ø"/>
                      </a:pPr>
                      <a:r>
                        <a:rPr lang="en-US" sz="1200" dirty="0">
                          <a:solidFill>
                            <a:srgbClr val="0065B0"/>
                          </a:solidFill>
                        </a:rPr>
                        <a:t>STOCK</a:t>
                      </a:r>
                    </a:p>
                    <a:p>
                      <a:pPr marL="285750" indent="-285750">
                        <a:buFont typeface="Wingdings" panose="05000000000000000000" pitchFamily="2" charset="2"/>
                        <a:buChar char="Ø"/>
                      </a:pPr>
                      <a:r>
                        <a:rPr lang="en-US" sz="1200" dirty="0">
                          <a:solidFill>
                            <a:srgbClr val="0065B0"/>
                          </a:solidFill>
                        </a:rPr>
                        <a:t>STUDIO</a:t>
                      </a:r>
                    </a:p>
                    <a:p>
                      <a:pPr marL="285750" indent="-285750">
                        <a:buFont typeface="Wingdings" panose="05000000000000000000" pitchFamily="2" charset="2"/>
                        <a:buChar char="Ø"/>
                      </a:pPr>
                      <a:r>
                        <a:rPr lang="en-US" sz="1200" dirty="0">
                          <a:solidFill>
                            <a:srgbClr val="0065B0"/>
                          </a:solidFill>
                        </a:rPr>
                        <a:t>KENSINGTON</a:t>
                      </a:r>
                    </a:p>
                    <a:p>
                      <a:pPr marL="285750" indent="-285750">
                        <a:buFont typeface="Wingdings" panose="05000000000000000000" pitchFamily="2" charset="2"/>
                        <a:buChar char="Ø"/>
                      </a:pPr>
                      <a:r>
                        <a:rPr lang="en-US" sz="1200" dirty="0">
                          <a:solidFill>
                            <a:srgbClr val="0065B0"/>
                          </a:solidFill>
                        </a:rPr>
                        <a:t>CHRISTMAS</a:t>
                      </a:r>
                    </a:p>
                    <a:p>
                      <a:pPr marL="285750" indent="-285750">
                        <a:buFont typeface="Wingdings" panose="05000000000000000000" pitchFamily="2" charset="2"/>
                        <a:buChar char="Ø"/>
                      </a:pPr>
                      <a:r>
                        <a:rPr lang="en-US" sz="1200" dirty="0">
                          <a:solidFill>
                            <a:srgbClr val="0065B0"/>
                          </a:solidFill>
                        </a:rPr>
                        <a:t>TOKYO LOUNDRY</a:t>
                      </a:r>
                    </a:p>
                    <a:p>
                      <a:pPr marL="285750" indent="-285750">
                        <a:buFont typeface="Wingdings" panose="05000000000000000000" pitchFamily="2" charset="2"/>
                        <a:buChar char="Ø"/>
                      </a:pPr>
                      <a:r>
                        <a:rPr lang="en-US" sz="1200" dirty="0">
                          <a:solidFill>
                            <a:srgbClr val="0065B0"/>
                          </a:solidFill>
                        </a:rPr>
                        <a:t>AMARA REYA</a:t>
                      </a:r>
                    </a:p>
                    <a:p>
                      <a:pPr marL="285750" indent="-285750">
                        <a:buFont typeface="Wingdings" panose="05000000000000000000" pitchFamily="2" charset="2"/>
                        <a:buChar char="Ø"/>
                      </a:pPr>
                      <a:r>
                        <a:rPr lang="en-US" sz="1200" dirty="0">
                          <a:solidFill>
                            <a:srgbClr val="0065B0"/>
                          </a:solidFill>
                        </a:rPr>
                        <a:t>TISSIAI</a:t>
                      </a:r>
                    </a:p>
                    <a:p>
                      <a:pPr marL="285750" indent="-285750">
                        <a:buFont typeface="Wingdings" panose="05000000000000000000" pitchFamily="2" charset="2"/>
                        <a:buChar char="Ø"/>
                      </a:pPr>
                      <a:r>
                        <a:rPr lang="en-US" sz="1200" dirty="0">
                          <a:solidFill>
                            <a:srgbClr val="0065B0"/>
                          </a:solidFill>
                        </a:rPr>
                        <a:t>NINES</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lang="en-US" sz="1200" dirty="0">
                        <a:solidFill>
                          <a:srgbClr val="0065B0"/>
                        </a:solidFill>
                      </a:endParaRPr>
                    </a:p>
                    <a:p>
                      <a:pPr marL="0" marR="0" lvl="0" indent="0" algn="l" defTabSz="342900" rtl="0" eaLnBrk="1" fontAlgn="auto" latinLnBrk="0" hangingPunct="1">
                        <a:lnSpc>
                          <a:spcPct val="100000"/>
                        </a:lnSpc>
                        <a:spcBef>
                          <a:spcPts val="0"/>
                        </a:spcBef>
                        <a:spcAft>
                          <a:spcPts val="0"/>
                        </a:spcAft>
                        <a:buClrTx/>
                        <a:buSzTx/>
                        <a:buFontTx/>
                        <a:buNone/>
                        <a:tabLst/>
                        <a:defRPr/>
                      </a:pPr>
                      <a:endParaRPr lang="en-US" sz="1200" dirty="0">
                        <a:solidFill>
                          <a:srgbClr val="0065B0"/>
                        </a:solidFill>
                      </a:endParaRPr>
                    </a:p>
                    <a:p>
                      <a:pPr marL="0" marR="0" lvl="0" indent="0" algn="l" defTabSz="342900" rtl="0" eaLnBrk="1" fontAlgn="auto" latinLnBrk="0" hangingPunct="1">
                        <a:lnSpc>
                          <a:spcPct val="100000"/>
                        </a:lnSpc>
                        <a:spcBef>
                          <a:spcPts val="0"/>
                        </a:spcBef>
                        <a:spcAft>
                          <a:spcPts val="0"/>
                        </a:spcAft>
                        <a:buClrTx/>
                        <a:buSzTx/>
                        <a:buFontTx/>
                        <a:buNone/>
                        <a:tabLst/>
                        <a:defRPr/>
                      </a:pPr>
                      <a:endParaRPr lang="en-US" sz="1200" dirty="0">
                        <a:solidFill>
                          <a:srgbClr val="0065B0"/>
                        </a:solidFill>
                      </a:endParaRPr>
                    </a:p>
                    <a:p>
                      <a:pPr marL="0" marR="0" lvl="0" indent="0" algn="l" defTabSz="342900" rtl="0" eaLnBrk="1" fontAlgn="auto" latinLnBrk="0" hangingPunct="1">
                        <a:lnSpc>
                          <a:spcPct val="100000"/>
                        </a:lnSpc>
                        <a:spcBef>
                          <a:spcPts val="0"/>
                        </a:spcBef>
                        <a:spcAft>
                          <a:spcPts val="0"/>
                        </a:spcAft>
                        <a:buClrTx/>
                        <a:buSzTx/>
                        <a:buFontTx/>
                        <a:buNone/>
                        <a:tabLst/>
                        <a:defRPr/>
                      </a:pPr>
                      <a:endParaRPr lang="en-US" sz="1200" dirty="0">
                        <a:solidFill>
                          <a:srgbClr val="0065B0"/>
                        </a:solidFill>
                      </a:endParaRPr>
                    </a:p>
                    <a:p>
                      <a:pPr marL="0" marR="0" lvl="0" indent="0" algn="l" defTabSz="342900" rtl="0" eaLnBrk="1" fontAlgn="auto" latinLnBrk="0" hangingPunct="1">
                        <a:lnSpc>
                          <a:spcPct val="100000"/>
                        </a:lnSpc>
                        <a:spcBef>
                          <a:spcPts val="0"/>
                        </a:spcBef>
                        <a:spcAft>
                          <a:spcPts val="0"/>
                        </a:spcAft>
                        <a:buClrTx/>
                        <a:buSzTx/>
                        <a:buFontTx/>
                        <a:buNone/>
                        <a:tabLst/>
                        <a:defRPr/>
                      </a:pPr>
                      <a:r>
                        <a:rPr lang="en-US" sz="1200" dirty="0">
                          <a:solidFill>
                            <a:srgbClr val="0065B0"/>
                          </a:solidFill>
                        </a:rPr>
                        <a:t>UNITED KINGDOM</a:t>
                      </a:r>
                    </a:p>
                  </a:txBody>
                  <a:tcPr/>
                </a:tc>
                <a:extLst>
                  <a:ext uri="{0D108BD9-81ED-4DB2-BD59-A6C34878D82A}">
                    <a16:rowId xmlns:a16="http://schemas.microsoft.com/office/drawing/2014/main" val="2883354589"/>
                  </a:ext>
                </a:extLst>
              </a:tr>
              <a:tr h="1230858">
                <a:tc>
                  <a:txBody>
                    <a:bodyPr/>
                    <a:lstStyle/>
                    <a:p>
                      <a:r>
                        <a:rPr lang="en-US" sz="1200" dirty="0">
                          <a:solidFill>
                            <a:srgbClr val="0065B0"/>
                          </a:solidFill>
                        </a:rPr>
                        <a:t>ARP TRADING</a:t>
                      </a:r>
                    </a:p>
                  </a:txBody>
                  <a:tcPr/>
                </a:tc>
                <a:tc>
                  <a:txBody>
                    <a:bodyPr/>
                    <a:lstStyle/>
                    <a:p>
                      <a:pPr marL="285750" indent="-285750">
                        <a:buFont typeface="Wingdings" panose="05000000000000000000" pitchFamily="2" charset="2"/>
                        <a:buChar char="Ø"/>
                      </a:pPr>
                      <a:r>
                        <a:rPr lang="en-US" sz="1200" dirty="0">
                          <a:solidFill>
                            <a:srgbClr val="0065B0"/>
                          </a:solidFill>
                        </a:rPr>
                        <a:t>LEE COOPER</a:t>
                      </a:r>
                    </a:p>
                    <a:p>
                      <a:pPr marL="285750" indent="-285750">
                        <a:buFont typeface="Wingdings" panose="05000000000000000000" pitchFamily="2" charset="2"/>
                        <a:buChar char="Ø"/>
                      </a:pPr>
                      <a:r>
                        <a:rPr lang="en-US" sz="1200" dirty="0">
                          <a:solidFill>
                            <a:srgbClr val="0065B0"/>
                          </a:solidFill>
                        </a:rPr>
                        <a:t>FRENCH CONNECTION</a:t>
                      </a:r>
                    </a:p>
                    <a:p>
                      <a:pPr marL="285750" indent="-285750">
                        <a:buFont typeface="Wingdings" panose="05000000000000000000" pitchFamily="2" charset="2"/>
                        <a:buChar char="Ø"/>
                      </a:pPr>
                      <a:r>
                        <a:rPr lang="en-US" sz="1200" dirty="0">
                          <a:solidFill>
                            <a:srgbClr val="0065B0"/>
                          </a:solidFill>
                        </a:rPr>
                        <a:t>PREMIER</a:t>
                      </a:r>
                    </a:p>
                    <a:p>
                      <a:pPr marL="285750" indent="-285750">
                        <a:buFont typeface="Wingdings" panose="05000000000000000000" pitchFamily="2" charset="2"/>
                        <a:buChar char="Ø"/>
                      </a:pPr>
                      <a:r>
                        <a:rPr lang="en-US" sz="1200" dirty="0">
                          <a:solidFill>
                            <a:srgbClr val="0065B0"/>
                          </a:solidFill>
                        </a:rPr>
                        <a:t>CLOUSER LONDON</a:t>
                      </a:r>
                    </a:p>
                    <a:p>
                      <a:pPr marL="285750" indent="-285750">
                        <a:buFont typeface="Wingdings" panose="05000000000000000000" pitchFamily="2" charset="2"/>
                        <a:buChar char="Ø"/>
                      </a:pPr>
                      <a:r>
                        <a:rPr lang="en-US" sz="1200" dirty="0">
                          <a:solidFill>
                            <a:srgbClr val="0065B0"/>
                          </a:solidFill>
                        </a:rPr>
                        <a:t>WESTON JON</a:t>
                      </a:r>
                    </a:p>
                    <a:p>
                      <a:pPr marL="285750" indent="-285750">
                        <a:buFont typeface="Wingdings" panose="05000000000000000000" pitchFamily="2" charset="2"/>
                        <a:buChar char="Ø"/>
                      </a:pPr>
                      <a:r>
                        <a:rPr lang="en-US" sz="1200" dirty="0">
                          <a:solidFill>
                            <a:srgbClr val="0065B0"/>
                          </a:solidFill>
                        </a:rPr>
                        <a:t>PORCHEE</a:t>
                      </a:r>
                    </a:p>
                  </a:txBody>
                  <a:tcPr/>
                </a:tc>
                <a:tc>
                  <a:txBody>
                    <a:bodyPr/>
                    <a:lstStyle/>
                    <a:p>
                      <a:r>
                        <a:rPr lang="en-US" sz="1200" dirty="0">
                          <a:solidFill>
                            <a:srgbClr val="0065B0"/>
                          </a:solidFill>
                        </a:rPr>
                        <a:t>UK</a:t>
                      </a:r>
                    </a:p>
                    <a:p>
                      <a:r>
                        <a:rPr lang="en-US" sz="1200" dirty="0">
                          <a:solidFill>
                            <a:srgbClr val="0065B0"/>
                          </a:solidFill>
                        </a:rPr>
                        <a:t>UK</a:t>
                      </a:r>
                    </a:p>
                    <a:p>
                      <a:r>
                        <a:rPr lang="en-US" sz="1200" dirty="0">
                          <a:solidFill>
                            <a:srgbClr val="0065B0"/>
                          </a:solidFill>
                        </a:rPr>
                        <a:t>UK</a:t>
                      </a:r>
                    </a:p>
                    <a:p>
                      <a:r>
                        <a:rPr lang="en-US" sz="1200" dirty="0">
                          <a:solidFill>
                            <a:srgbClr val="0065B0"/>
                          </a:solidFill>
                        </a:rPr>
                        <a:t>USA</a:t>
                      </a:r>
                    </a:p>
                    <a:p>
                      <a:r>
                        <a:rPr lang="en-US" sz="1200" dirty="0">
                          <a:solidFill>
                            <a:srgbClr val="0065B0"/>
                          </a:solidFill>
                        </a:rPr>
                        <a:t>USA</a:t>
                      </a:r>
                    </a:p>
                    <a:p>
                      <a:r>
                        <a:rPr lang="en-US" sz="1200" dirty="0">
                          <a:solidFill>
                            <a:srgbClr val="0065B0"/>
                          </a:solidFill>
                        </a:rPr>
                        <a:t>GERMANY</a:t>
                      </a:r>
                    </a:p>
                  </a:txBody>
                  <a:tcPr/>
                </a:tc>
                <a:extLst>
                  <a:ext uri="{0D108BD9-81ED-4DB2-BD59-A6C34878D82A}">
                    <a16:rowId xmlns:a16="http://schemas.microsoft.com/office/drawing/2014/main" val="3210263319"/>
                  </a:ext>
                </a:extLst>
              </a:tr>
            </a:tbl>
          </a:graphicData>
        </a:graphic>
      </p:graphicFrame>
      <p:sp>
        <p:nvSpPr>
          <p:cNvPr id="5" name="Title 4">
            <a:extLst>
              <a:ext uri="{FF2B5EF4-FFF2-40B4-BE49-F238E27FC236}">
                <a16:creationId xmlns:a16="http://schemas.microsoft.com/office/drawing/2014/main" id="{61A0B648-AFD8-0143-8657-12B853B26351}"/>
              </a:ext>
            </a:extLst>
          </p:cNvPr>
          <p:cNvSpPr>
            <a:spLocks noGrp="1"/>
          </p:cNvSpPr>
          <p:nvPr>
            <p:ph type="title"/>
          </p:nvPr>
        </p:nvSpPr>
        <p:spPr>
          <a:xfrm>
            <a:off x="0" y="-1"/>
            <a:ext cx="5962649" cy="1495425"/>
          </a:xfrm>
          <a:solidFill>
            <a:srgbClr val="7AD3F2"/>
          </a:solidFill>
        </p:spPr>
        <p:txBody>
          <a:bodyPr>
            <a:noAutofit/>
          </a:bodyPr>
          <a:lstStyle/>
          <a:p>
            <a:pPr algn="ctr"/>
            <a:br>
              <a:rPr lang="en-US" sz="3000" b="1" dirty="0">
                <a:solidFill>
                  <a:srgbClr val="92D050"/>
                </a:solidFill>
              </a:rPr>
            </a:br>
            <a:r>
              <a:rPr lang="en-US" sz="4800" b="1" dirty="0">
                <a:solidFill>
                  <a:srgbClr val="92D050"/>
                </a:solidFill>
              </a:rPr>
              <a:t>CUSTOMER LIST</a:t>
            </a:r>
            <a:endParaRPr lang="en-US" sz="3000" b="1" dirty="0">
              <a:solidFill>
                <a:srgbClr val="92D050"/>
              </a:solidFill>
            </a:endParaRPr>
          </a:p>
        </p:txBody>
      </p:sp>
    </p:spTree>
    <p:extLst>
      <p:ext uri="{BB962C8B-B14F-4D97-AF65-F5344CB8AC3E}">
        <p14:creationId xmlns:p14="http://schemas.microsoft.com/office/powerpoint/2010/main" val="2368348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D3C038-8DC1-34D0-691A-9381AA0FA9D8}"/>
              </a:ext>
            </a:extLst>
          </p:cNvPr>
          <p:cNvPicPr>
            <a:picLocks noChangeAspect="1"/>
          </p:cNvPicPr>
          <p:nvPr/>
        </p:nvPicPr>
        <p:blipFill>
          <a:blip r:embed="rId2" cstate="print"/>
          <a:srcRect/>
          <a:stretch>
            <a:fillRect/>
          </a:stretch>
        </p:blipFill>
        <p:spPr bwMode="auto">
          <a:xfrm>
            <a:off x="233997" y="2646190"/>
            <a:ext cx="6390005" cy="5815550"/>
          </a:xfrm>
          <a:prstGeom prst="rect">
            <a:avLst/>
          </a:prstGeom>
          <a:noFill/>
        </p:spPr>
      </p:pic>
      <p:graphicFrame>
        <p:nvGraphicFramePr>
          <p:cNvPr id="14" name="Table 13">
            <a:extLst>
              <a:ext uri="{FF2B5EF4-FFF2-40B4-BE49-F238E27FC236}">
                <a16:creationId xmlns:a16="http://schemas.microsoft.com/office/drawing/2014/main" id="{0B1D83E8-8A4E-8803-83A4-502615690975}"/>
              </a:ext>
            </a:extLst>
          </p:cNvPr>
          <p:cNvGraphicFramePr>
            <a:graphicFrameLocks noGrp="1"/>
          </p:cNvGraphicFramePr>
          <p:nvPr>
            <p:extLst>
              <p:ext uri="{D42A27DB-BD31-4B8C-83A1-F6EECF244321}">
                <p14:modId xmlns:p14="http://schemas.microsoft.com/office/powerpoint/2010/main" val="628975765"/>
              </p:ext>
            </p:extLst>
          </p:nvPr>
        </p:nvGraphicFramePr>
        <p:xfrm>
          <a:off x="267334" y="2677210"/>
          <a:ext cx="3075941" cy="1288524"/>
        </p:xfrm>
        <a:graphic>
          <a:graphicData uri="http://schemas.openxmlformats.org/drawingml/2006/table">
            <a:tbl>
              <a:tblPr>
                <a:tableStyleId>{5C22544A-7EE6-4342-B048-85BDC9FD1C3A}</a:tableStyleId>
              </a:tblPr>
              <a:tblGrid>
                <a:gridCol w="3075941">
                  <a:extLst>
                    <a:ext uri="{9D8B030D-6E8A-4147-A177-3AD203B41FA5}">
                      <a16:colId xmlns:a16="http://schemas.microsoft.com/office/drawing/2014/main" val="2053403767"/>
                    </a:ext>
                  </a:extLst>
                </a:gridCol>
              </a:tblGrid>
              <a:tr h="1288524">
                <a:tc>
                  <a:txBody>
                    <a:bodyPr/>
                    <a:lstStyle/>
                    <a:p>
                      <a:pPr marL="0" marR="0" algn="just">
                        <a:lnSpc>
                          <a:spcPct val="96000"/>
                        </a:lnSpc>
                        <a:buNone/>
                      </a:pPr>
                      <a:r>
                        <a:rPr lang="en-US" sz="1400" dirty="0">
                          <a:effectLst/>
                          <a:latin typeface="+mn-lt"/>
                          <a:ea typeface="Calibri" panose="020F0502020204030204" pitchFamily="34" charset="0"/>
                          <a:cs typeface="Arial" panose="020B0604020202020204" pitchFamily="34" charset="0"/>
                        </a:rPr>
                        <a:t>We value your urgency, which is why we never allow your lead time to be exceeded. Our strong planning team, alongside our expert production team, ensures the timely dispatch of your goods.</a:t>
                      </a:r>
                    </a:p>
                  </a:txBody>
                  <a:tcPr marL="0" marR="0" marT="0" marB="0">
                    <a:solidFill>
                      <a:schemeClr val="accent1">
                        <a:lumMod val="60000"/>
                        <a:lumOff val="40000"/>
                      </a:schemeClr>
                    </a:solidFill>
                  </a:tcPr>
                </a:tc>
                <a:extLst>
                  <a:ext uri="{0D108BD9-81ED-4DB2-BD59-A6C34878D82A}">
                    <a16:rowId xmlns:a16="http://schemas.microsoft.com/office/drawing/2014/main" val="2256721196"/>
                  </a:ext>
                </a:extLst>
              </a:tr>
            </a:tbl>
          </a:graphicData>
        </a:graphic>
      </p:graphicFrame>
      <p:graphicFrame>
        <p:nvGraphicFramePr>
          <p:cNvPr id="17" name="Table 16">
            <a:extLst>
              <a:ext uri="{FF2B5EF4-FFF2-40B4-BE49-F238E27FC236}">
                <a16:creationId xmlns:a16="http://schemas.microsoft.com/office/drawing/2014/main" id="{AAC36FF4-D9EE-FC46-FEED-D6B8E26D9B00}"/>
              </a:ext>
            </a:extLst>
          </p:cNvPr>
          <p:cNvGraphicFramePr>
            <a:graphicFrameLocks noGrp="1"/>
          </p:cNvGraphicFramePr>
          <p:nvPr>
            <p:extLst>
              <p:ext uri="{D42A27DB-BD31-4B8C-83A1-F6EECF244321}">
                <p14:modId xmlns:p14="http://schemas.microsoft.com/office/powerpoint/2010/main" val="1294371016"/>
              </p:ext>
            </p:extLst>
          </p:nvPr>
        </p:nvGraphicFramePr>
        <p:xfrm>
          <a:off x="712790" y="1710317"/>
          <a:ext cx="4764086" cy="572609"/>
        </p:xfrm>
        <a:graphic>
          <a:graphicData uri="http://schemas.openxmlformats.org/drawingml/2006/table">
            <a:tbl>
              <a:tblPr>
                <a:tableStyleId>{5C22544A-7EE6-4342-B048-85BDC9FD1C3A}</a:tableStyleId>
              </a:tblPr>
              <a:tblGrid>
                <a:gridCol w="4764086">
                  <a:extLst>
                    <a:ext uri="{9D8B030D-6E8A-4147-A177-3AD203B41FA5}">
                      <a16:colId xmlns:a16="http://schemas.microsoft.com/office/drawing/2014/main" val="2053403767"/>
                    </a:ext>
                  </a:extLst>
                </a:gridCol>
              </a:tblGrid>
              <a:tr h="572609">
                <a:tc>
                  <a:txBody>
                    <a:bodyPr/>
                    <a:lstStyle/>
                    <a:p>
                      <a:pPr marL="0" marR="0" algn="just">
                        <a:lnSpc>
                          <a:spcPct val="96000"/>
                        </a:lnSpc>
                        <a:buNone/>
                      </a:pPr>
                      <a:r>
                        <a:rPr lang="en-US" sz="1800" b="1" dirty="0">
                          <a:effectLst/>
                        </a:rPr>
                        <a:t>“ Your money deserves value, and we repay every penny with uncompromising quality,,</a:t>
                      </a:r>
                      <a:endParaRPr lang="en-US" sz="1800" b="1" dirty="0">
                        <a:effectLst/>
                        <a:latin typeface="+mn-lt"/>
                        <a:ea typeface="Calibri" panose="020F0502020204030204" pitchFamily="34" charset="0"/>
                        <a:cs typeface="Arial" panose="020B0604020202020204" pitchFamily="34" charset="0"/>
                      </a:endParaRPr>
                    </a:p>
                  </a:txBody>
                  <a:tcPr marL="0" marR="0" marT="0" marB="0">
                    <a:solidFill>
                      <a:schemeClr val="accent6">
                        <a:lumMod val="60000"/>
                        <a:lumOff val="40000"/>
                      </a:schemeClr>
                    </a:solidFill>
                  </a:tcPr>
                </a:tc>
                <a:extLst>
                  <a:ext uri="{0D108BD9-81ED-4DB2-BD59-A6C34878D82A}">
                    <a16:rowId xmlns:a16="http://schemas.microsoft.com/office/drawing/2014/main" val="2256721196"/>
                  </a:ext>
                </a:extLst>
              </a:tr>
            </a:tbl>
          </a:graphicData>
        </a:graphic>
      </p:graphicFrame>
      <p:graphicFrame>
        <p:nvGraphicFramePr>
          <p:cNvPr id="18" name="Table 17">
            <a:extLst>
              <a:ext uri="{FF2B5EF4-FFF2-40B4-BE49-F238E27FC236}">
                <a16:creationId xmlns:a16="http://schemas.microsoft.com/office/drawing/2014/main" id="{7F5006A0-6085-4C80-90CE-5A8FB88A7C4A}"/>
              </a:ext>
            </a:extLst>
          </p:cNvPr>
          <p:cNvGraphicFramePr>
            <a:graphicFrameLocks noGrp="1"/>
          </p:cNvGraphicFramePr>
          <p:nvPr>
            <p:extLst>
              <p:ext uri="{D42A27DB-BD31-4B8C-83A1-F6EECF244321}">
                <p14:modId xmlns:p14="http://schemas.microsoft.com/office/powerpoint/2010/main" val="371417706"/>
              </p:ext>
            </p:extLst>
          </p:nvPr>
        </p:nvGraphicFramePr>
        <p:xfrm>
          <a:off x="4763" y="-1"/>
          <a:ext cx="6034087" cy="1599673"/>
        </p:xfrm>
        <a:graphic>
          <a:graphicData uri="http://schemas.openxmlformats.org/drawingml/2006/table">
            <a:tbl>
              <a:tblPr>
                <a:tableStyleId>{2D5ABB26-0587-4C30-8999-92F81FD0307C}</a:tableStyleId>
              </a:tblPr>
              <a:tblGrid>
                <a:gridCol w="6034087">
                  <a:extLst>
                    <a:ext uri="{9D8B030D-6E8A-4147-A177-3AD203B41FA5}">
                      <a16:colId xmlns:a16="http://schemas.microsoft.com/office/drawing/2014/main" val="2053403767"/>
                    </a:ext>
                  </a:extLst>
                </a:gridCol>
              </a:tblGrid>
              <a:tr h="1599673">
                <a:tc>
                  <a:txBody>
                    <a:bodyPr/>
                    <a:lstStyle/>
                    <a:p>
                      <a:pPr marL="0" marR="0" algn="ctr">
                        <a:lnSpc>
                          <a:spcPct val="96000"/>
                        </a:lnSpc>
                        <a:buNone/>
                      </a:pPr>
                      <a:endParaRPr lang="en-US" sz="4000" b="1" dirty="0">
                        <a:solidFill>
                          <a:srgbClr val="00B050"/>
                        </a:solidFill>
                        <a:effectLst/>
                      </a:endParaRPr>
                    </a:p>
                    <a:p>
                      <a:pPr marL="0" marR="0" algn="ctr">
                        <a:lnSpc>
                          <a:spcPct val="96000"/>
                        </a:lnSpc>
                        <a:buNone/>
                      </a:pPr>
                      <a:r>
                        <a:rPr lang="en-US" sz="4800" b="1" dirty="0">
                          <a:solidFill>
                            <a:srgbClr val="00B050"/>
                          </a:solidFill>
                          <a:effectLst/>
                        </a:rPr>
                        <a:t>WHY CHOICE US</a:t>
                      </a:r>
                      <a:endParaRPr lang="en-US" sz="4800" b="1" dirty="0">
                        <a:solidFill>
                          <a:srgbClr val="00B050"/>
                        </a:solidFill>
                        <a:effectLst/>
                        <a:latin typeface="+mn-lt"/>
                        <a:ea typeface="Calibri" panose="020F0502020204030204" pitchFamily="34" charset="0"/>
                        <a:cs typeface="Arial" panose="020B0604020202020204" pitchFamily="34" charset="0"/>
                      </a:endParaRPr>
                    </a:p>
                  </a:txBody>
                  <a:tcPr marL="0" marR="0" marT="0" marB="0">
                    <a:solidFill>
                      <a:srgbClr val="7AD3F2"/>
                    </a:solidFill>
                  </a:tcPr>
                </a:tc>
                <a:extLst>
                  <a:ext uri="{0D108BD9-81ED-4DB2-BD59-A6C34878D82A}">
                    <a16:rowId xmlns:a16="http://schemas.microsoft.com/office/drawing/2014/main" val="2256721196"/>
                  </a:ext>
                </a:extLst>
              </a:tr>
            </a:tbl>
          </a:graphicData>
        </a:graphic>
      </p:graphicFrame>
      <p:graphicFrame>
        <p:nvGraphicFramePr>
          <p:cNvPr id="19" name="Table 18">
            <a:extLst>
              <a:ext uri="{FF2B5EF4-FFF2-40B4-BE49-F238E27FC236}">
                <a16:creationId xmlns:a16="http://schemas.microsoft.com/office/drawing/2014/main" id="{8A7A46F5-6435-DECE-2B12-1C52B40E5556}"/>
              </a:ext>
            </a:extLst>
          </p:cNvPr>
          <p:cNvGraphicFramePr>
            <a:graphicFrameLocks noGrp="1"/>
          </p:cNvGraphicFramePr>
          <p:nvPr>
            <p:extLst>
              <p:ext uri="{D42A27DB-BD31-4B8C-83A1-F6EECF244321}">
                <p14:modId xmlns:p14="http://schemas.microsoft.com/office/powerpoint/2010/main" val="39452945"/>
              </p:ext>
            </p:extLst>
          </p:nvPr>
        </p:nvGraphicFramePr>
        <p:xfrm>
          <a:off x="3499484" y="4143375"/>
          <a:ext cx="3109278" cy="1288525"/>
        </p:xfrm>
        <a:graphic>
          <a:graphicData uri="http://schemas.openxmlformats.org/drawingml/2006/table">
            <a:tbl>
              <a:tblPr>
                <a:tableStyleId>{00A15C55-8517-42AA-B614-E9B94910E393}</a:tableStyleId>
              </a:tblPr>
              <a:tblGrid>
                <a:gridCol w="3109278">
                  <a:extLst>
                    <a:ext uri="{9D8B030D-6E8A-4147-A177-3AD203B41FA5}">
                      <a16:colId xmlns:a16="http://schemas.microsoft.com/office/drawing/2014/main" val="2053403767"/>
                    </a:ext>
                  </a:extLst>
                </a:gridCol>
              </a:tblGrid>
              <a:tr h="1288525">
                <a:tc>
                  <a:txBody>
                    <a:bodyPr/>
                    <a:lstStyle/>
                    <a:p>
                      <a:pPr algn="just">
                        <a:lnSpc>
                          <a:spcPct val="100000"/>
                        </a:lnSpc>
                      </a:pPr>
                      <a:r>
                        <a:rPr lang="en-US" sz="1400" dirty="0"/>
                        <a:t>We ensure a perfect and fast sampling process to enhance your product design and development. Our strong supply chain process ensures there are no delays in the development process.</a:t>
                      </a:r>
                    </a:p>
                  </a:txBody>
                  <a:tcPr marL="0" marR="0" marT="0" marB="0">
                    <a:solidFill>
                      <a:schemeClr val="accent1">
                        <a:lumMod val="60000"/>
                        <a:lumOff val="40000"/>
                      </a:schemeClr>
                    </a:solidFill>
                  </a:tcPr>
                </a:tc>
                <a:extLst>
                  <a:ext uri="{0D108BD9-81ED-4DB2-BD59-A6C34878D82A}">
                    <a16:rowId xmlns:a16="http://schemas.microsoft.com/office/drawing/2014/main" val="2256721196"/>
                  </a:ext>
                </a:extLst>
              </a:tr>
            </a:tbl>
          </a:graphicData>
        </a:graphic>
      </p:graphicFrame>
      <p:graphicFrame>
        <p:nvGraphicFramePr>
          <p:cNvPr id="20" name="Table 19">
            <a:extLst>
              <a:ext uri="{FF2B5EF4-FFF2-40B4-BE49-F238E27FC236}">
                <a16:creationId xmlns:a16="http://schemas.microsoft.com/office/drawing/2014/main" id="{F803A402-27DA-045F-7358-27D0D0CA4B81}"/>
              </a:ext>
            </a:extLst>
          </p:cNvPr>
          <p:cNvGraphicFramePr>
            <a:graphicFrameLocks noGrp="1"/>
          </p:cNvGraphicFramePr>
          <p:nvPr>
            <p:extLst>
              <p:ext uri="{D42A27DB-BD31-4B8C-83A1-F6EECF244321}">
                <p14:modId xmlns:p14="http://schemas.microsoft.com/office/powerpoint/2010/main" val="2854678072"/>
              </p:ext>
            </p:extLst>
          </p:nvPr>
        </p:nvGraphicFramePr>
        <p:xfrm>
          <a:off x="229234" y="5578999"/>
          <a:ext cx="3114041" cy="1288525"/>
        </p:xfrm>
        <a:graphic>
          <a:graphicData uri="http://schemas.openxmlformats.org/drawingml/2006/table">
            <a:tbl>
              <a:tblPr>
                <a:tableStyleId>{F5AB1C69-6EDB-4FF4-983F-18BD219EF322}</a:tableStyleId>
              </a:tblPr>
              <a:tblGrid>
                <a:gridCol w="3114041">
                  <a:extLst>
                    <a:ext uri="{9D8B030D-6E8A-4147-A177-3AD203B41FA5}">
                      <a16:colId xmlns:a16="http://schemas.microsoft.com/office/drawing/2014/main" val="2053403767"/>
                    </a:ext>
                  </a:extLst>
                </a:gridCol>
              </a:tblGrid>
              <a:tr h="1288525">
                <a:tc>
                  <a:txBody>
                    <a:bodyPr/>
                    <a:lstStyle/>
                    <a:p>
                      <a:pPr algn="just">
                        <a:lnSpc>
                          <a:spcPct val="100000"/>
                        </a:lnSpc>
                      </a:pPr>
                      <a:r>
                        <a:rPr lang="en-US" sz="1200" dirty="0"/>
                        <a:t>Quality is our top priority, and we never compromise on it. We have established a strong platform equipped with modern technologies to ensure the highest quality products for our customers. Our commitment is to deliver excellence and earn your trust through quality.</a:t>
                      </a:r>
                      <a:endParaRPr lang="en-US" sz="1200" dirty="0">
                        <a:effectLst/>
                        <a:latin typeface="+mn-lt"/>
                        <a:ea typeface="Calibri" panose="020F0502020204030204" pitchFamily="34" charset="0"/>
                        <a:cs typeface="Arial" panose="020B0604020202020204" pitchFamily="34" charset="0"/>
                      </a:endParaRPr>
                    </a:p>
                  </a:txBody>
                  <a:tcPr marL="0" marR="0" marT="0" marB="0">
                    <a:solidFill>
                      <a:schemeClr val="accent1">
                        <a:lumMod val="60000"/>
                        <a:lumOff val="40000"/>
                      </a:schemeClr>
                    </a:solidFill>
                  </a:tcPr>
                </a:tc>
                <a:extLst>
                  <a:ext uri="{0D108BD9-81ED-4DB2-BD59-A6C34878D82A}">
                    <a16:rowId xmlns:a16="http://schemas.microsoft.com/office/drawing/2014/main" val="2256721196"/>
                  </a:ext>
                </a:extLst>
              </a:tr>
            </a:tbl>
          </a:graphicData>
        </a:graphic>
      </p:graphicFrame>
      <p:graphicFrame>
        <p:nvGraphicFramePr>
          <p:cNvPr id="21" name="Table 20">
            <a:extLst>
              <a:ext uri="{FF2B5EF4-FFF2-40B4-BE49-F238E27FC236}">
                <a16:creationId xmlns:a16="http://schemas.microsoft.com/office/drawing/2014/main" id="{817FA61A-6454-D1C5-6154-B63F434DFBD5}"/>
              </a:ext>
            </a:extLst>
          </p:cNvPr>
          <p:cNvGraphicFramePr>
            <a:graphicFrameLocks noGrp="1"/>
          </p:cNvGraphicFramePr>
          <p:nvPr>
            <p:extLst>
              <p:ext uri="{D42A27DB-BD31-4B8C-83A1-F6EECF244321}">
                <p14:modId xmlns:p14="http://schemas.microsoft.com/office/powerpoint/2010/main" val="3254850973"/>
              </p:ext>
            </p:extLst>
          </p:nvPr>
        </p:nvGraphicFramePr>
        <p:xfrm>
          <a:off x="3499484" y="7024471"/>
          <a:ext cx="3105468" cy="1437269"/>
        </p:xfrm>
        <a:graphic>
          <a:graphicData uri="http://schemas.openxmlformats.org/drawingml/2006/table">
            <a:tbl>
              <a:tblPr>
                <a:tableStyleId>{F5AB1C69-6EDB-4FF4-983F-18BD219EF322}</a:tableStyleId>
              </a:tblPr>
              <a:tblGrid>
                <a:gridCol w="3105468">
                  <a:extLst>
                    <a:ext uri="{9D8B030D-6E8A-4147-A177-3AD203B41FA5}">
                      <a16:colId xmlns:a16="http://schemas.microsoft.com/office/drawing/2014/main" val="2053403767"/>
                    </a:ext>
                  </a:extLst>
                </a:gridCol>
              </a:tblGrid>
              <a:tr h="1437269">
                <a:tc>
                  <a:txBody>
                    <a:bodyPr/>
                    <a:lstStyle/>
                    <a:p>
                      <a:pPr algn="just">
                        <a:lnSpc>
                          <a:spcPct val="100000"/>
                        </a:lnSpc>
                      </a:pPr>
                      <a:r>
                        <a:rPr lang="en-US" sz="1200" dirty="0"/>
                        <a:t>Quality is our first and top priority, but not the only one. We also care about your budget, which is why we offer the best support and products within your price range. Our optimized production system helps reduce costs and ensures the best value for your investment.</a:t>
                      </a:r>
                      <a:endParaRPr lang="en-US" sz="1200" dirty="0">
                        <a:effectLst/>
                        <a:latin typeface="+mn-lt"/>
                        <a:ea typeface="Calibri" panose="020F0502020204030204" pitchFamily="34" charset="0"/>
                        <a:cs typeface="Arial" panose="020B0604020202020204" pitchFamily="34" charset="0"/>
                      </a:endParaRPr>
                    </a:p>
                  </a:txBody>
                  <a:tcPr marL="0" marR="0" marT="0" marB="0">
                    <a:solidFill>
                      <a:schemeClr val="accent1">
                        <a:lumMod val="60000"/>
                        <a:lumOff val="40000"/>
                      </a:schemeClr>
                    </a:solidFill>
                  </a:tcPr>
                </a:tc>
                <a:extLst>
                  <a:ext uri="{0D108BD9-81ED-4DB2-BD59-A6C34878D82A}">
                    <a16:rowId xmlns:a16="http://schemas.microsoft.com/office/drawing/2014/main" val="2256721196"/>
                  </a:ext>
                </a:extLst>
              </a:tr>
            </a:tbl>
          </a:graphicData>
        </a:graphic>
      </p:graphicFrame>
      <p:sp>
        <p:nvSpPr>
          <p:cNvPr id="22" name="Text Placeholder 3">
            <a:extLst>
              <a:ext uri="{FF2B5EF4-FFF2-40B4-BE49-F238E27FC236}">
                <a16:creationId xmlns:a16="http://schemas.microsoft.com/office/drawing/2014/main" id="{70B66C2D-71DB-B940-D24E-3173C5EFB4B4}"/>
              </a:ext>
            </a:extLst>
          </p:cNvPr>
          <p:cNvSpPr txBox="1">
            <a:spLocks/>
          </p:cNvSpPr>
          <p:nvPr/>
        </p:nvSpPr>
        <p:spPr>
          <a:xfrm>
            <a:off x="-23493" y="8772079"/>
            <a:ext cx="6252843" cy="1133921"/>
          </a:xfrm>
          <a:prstGeom prst="rect">
            <a:avLst/>
          </a:prstGeom>
          <a:solidFill>
            <a:srgbClr val="85D6F3"/>
          </a:solidFill>
        </p:spPr>
        <p:txBody>
          <a:bodyPr vert="horz" lIns="91440" tIns="45720" rIns="91440" bIns="45720" rtlCol="0">
            <a:normAutofit fontScale="92500"/>
          </a:bodyPr>
          <a:lst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0" indent="0" algn="ctr">
              <a:buNone/>
            </a:pPr>
            <a:r>
              <a:rPr lang="en-US" sz="3300" dirty="0">
                <a:solidFill>
                  <a:srgbClr val="92D050"/>
                </a:solidFill>
                <a:effectLst>
                  <a:outerShdw blurRad="38100" dist="38100" dir="2700000" algn="tl">
                    <a:srgbClr val="000000">
                      <a:alpha val="43137"/>
                    </a:srgbClr>
                  </a:outerShdw>
                </a:effectLst>
                <a:latin typeface="Algerian" panose="04020705040A02060702" pitchFamily="82" charset="0"/>
              </a:rPr>
              <a:t>	</a:t>
            </a:r>
            <a:r>
              <a:rPr lang="en-US" sz="4000" b="1" dirty="0">
                <a:solidFill>
                  <a:srgbClr val="FFFF00"/>
                </a:solidFill>
                <a:effectLst>
                  <a:outerShdw blurRad="38100" dist="38100" dir="2700000" algn="tl">
                    <a:srgbClr val="000000">
                      <a:alpha val="43137"/>
                    </a:srgbClr>
                  </a:outerShdw>
                </a:effectLst>
                <a:latin typeface="Algerian" panose="04020705040A02060702" pitchFamily="82" charset="0"/>
              </a:rPr>
              <a:t>THANKS FOR BEING HERE</a:t>
            </a:r>
            <a:endParaRPr lang="en-US" sz="3300" b="1" dirty="0">
              <a:solidFill>
                <a:srgbClr val="FFFF00"/>
              </a:solidFill>
              <a:effectLst>
                <a:outerShdw blurRad="38100" dist="38100" dir="2700000" algn="tl">
                  <a:srgbClr val="000000">
                    <a:alpha val="43137"/>
                  </a:srgbClr>
                </a:outerShdw>
              </a:effectLst>
              <a:latin typeface="Algerian" panose="04020705040A02060702" pitchFamily="82" charset="0"/>
            </a:endParaRPr>
          </a:p>
          <a:p>
            <a:endParaRPr lang="en-US" dirty="0">
              <a:solidFill>
                <a:srgbClr val="E951BE"/>
              </a:solidFill>
              <a:latin typeface="Broadway" panose="04040905080002020502" pitchFamily="82" charset="0"/>
            </a:endParaRPr>
          </a:p>
        </p:txBody>
      </p:sp>
    </p:spTree>
    <p:extLst>
      <p:ext uri="{BB962C8B-B14F-4D97-AF65-F5344CB8AC3E}">
        <p14:creationId xmlns:p14="http://schemas.microsoft.com/office/powerpoint/2010/main" val="1109508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EACA17-EBAB-79E9-D838-4A56FD955FA8}"/>
              </a:ext>
            </a:extLst>
          </p:cNvPr>
          <p:cNvSpPr txBox="1"/>
          <p:nvPr/>
        </p:nvSpPr>
        <p:spPr>
          <a:xfrm>
            <a:off x="409576" y="0"/>
            <a:ext cx="5257800" cy="1938992"/>
          </a:xfrm>
          <a:prstGeom prst="rect">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3000" b="1" dirty="0">
              <a:solidFill>
                <a:schemeClr val="bg1"/>
              </a:solidFill>
              <a:latin typeface="Georgia" panose="02040502050405020303"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3000" b="1" dirty="0">
              <a:solidFill>
                <a:schemeClr val="bg1"/>
              </a:solidFill>
              <a:latin typeface="Georgia" panose="02040502050405020303"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3000" b="1" dirty="0">
                <a:solidFill>
                  <a:srgbClr val="00B050"/>
                </a:solidFill>
                <a:latin typeface="Georgia" panose="02040502050405020303" pitchFamily="18" charset="0"/>
                <a:cs typeface="Times New Roman" panose="02020603050405020304" pitchFamily="18" charset="0"/>
              </a:rPr>
              <a:t>MESSAGE FROM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00B050"/>
              </a:solidFill>
              <a:effectLst/>
              <a:uLnTx/>
              <a:uFillTx/>
              <a:latin typeface="Georgia" panose="02040502050405020303"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1AA9265-F2F5-FA5C-54AF-AC182E0073F8}"/>
              </a:ext>
            </a:extLst>
          </p:cNvPr>
          <p:cNvSpPr txBox="1"/>
          <p:nvPr/>
        </p:nvSpPr>
        <p:spPr>
          <a:xfrm>
            <a:off x="323849" y="2117482"/>
            <a:ext cx="586740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b="1" dirty="0">
                <a:solidFill>
                  <a:srgbClr val="0070C0"/>
                </a:solidFill>
                <a:latin typeface="Georgia" panose="02040502050405020303" pitchFamily="18" charset="0"/>
                <a:cs typeface="Times New Roman" panose="02020603050405020304" pitchFamily="18" charset="0"/>
              </a:rPr>
              <a:t>MANAGING DIRECTOR</a:t>
            </a:r>
            <a:endParaRPr kumimoji="0" lang="en-US" sz="3600" b="1" i="0" u="none" strike="noStrike" kern="1200" cap="none" spc="0" normalizeH="0" baseline="0" noProof="0" dirty="0">
              <a:ln>
                <a:noFill/>
              </a:ln>
              <a:solidFill>
                <a:srgbClr val="0070C0"/>
              </a:solidFill>
              <a:effectLst/>
              <a:uLnTx/>
              <a:uFillTx/>
              <a:latin typeface="Georgia" panose="020405020504050203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164027B-4761-B478-1141-34B69EF7D13A}"/>
              </a:ext>
            </a:extLst>
          </p:cNvPr>
          <p:cNvSpPr txBox="1"/>
          <p:nvPr/>
        </p:nvSpPr>
        <p:spPr>
          <a:xfrm>
            <a:off x="323849" y="3563168"/>
            <a:ext cx="6048377" cy="4339650"/>
          </a:xfrm>
          <a:prstGeom prst="rect">
            <a:avLst/>
          </a:prstGeom>
          <a:noFill/>
        </p:spPr>
        <p:txBody>
          <a:bodyPr wrap="square">
            <a:spAutoFit/>
          </a:bodyPr>
          <a:lstStyle/>
          <a:p>
            <a:pPr algn="just">
              <a:spcAft>
                <a:spcPts val="600"/>
              </a:spcAft>
              <a:buNone/>
            </a:pPr>
            <a:r>
              <a:rPr lang="en-US" sz="1600" dirty="0">
                <a:solidFill>
                  <a:srgbClr val="00B050"/>
                </a:solidFill>
              </a:rPr>
              <a:t>Moral </a:t>
            </a:r>
            <a:r>
              <a:rPr lang="en-US" sz="1600" dirty="0">
                <a:solidFill>
                  <a:srgbClr val="0065B0"/>
                </a:solidFill>
              </a:rPr>
              <a:t>F</a:t>
            </a:r>
            <a:r>
              <a:rPr lang="en-US" sz="1600" dirty="0">
                <a:solidFill>
                  <a:srgbClr val="00B050"/>
                </a:solidFill>
              </a:rPr>
              <a:t>ashion </a:t>
            </a:r>
            <a:r>
              <a:rPr lang="en-US" sz="1600" dirty="0">
                <a:solidFill>
                  <a:srgbClr val="0065B0"/>
                </a:solidFill>
              </a:rPr>
              <a:t>L</a:t>
            </a:r>
            <a:r>
              <a:rPr lang="en-US" sz="1600" dirty="0">
                <a:solidFill>
                  <a:srgbClr val="00B050"/>
                </a:solidFill>
              </a:rPr>
              <a:t>td was born with a dream of becoming a leader in the apparel manufacturing sector, and we are working wholeheartedly with our dedicated and expert team to fulfill this vision.</a:t>
            </a:r>
          </a:p>
          <a:p>
            <a:pPr algn="just">
              <a:spcAft>
                <a:spcPts val="600"/>
              </a:spcAft>
              <a:buNone/>
            </a:pPr>
            <a:endParaRPr lang="en-US" sz="1600" dirty="0"/>
          </a:p>
          <a:p>
            <a:pPr algn="just">
              <a:spcAft>
                <a:spcPts val="600"/>
              </a:spcAft>
              <a:buNone/>
            </a:pPr>
            <a:r>
              <a:rPr lang="en-US" sz="1600" dirty="0"/>
              <a:t>Welcome to Moral </a:t>
            </a:r>
            <a:r>
              <a:rPr lang="en-US" sz="1600" dirty="0">
                <a:solidFill>
                  <a:srgbClr val="0070C0"/>
                </a:solidFill>
              </a:rPr>
              <a:t>F</a:t>
            </a:r>
            <a:r>
              <a:rPr lang="en-US" sz="1600" dirty="0"/>
              <a:t>ashion </a:t>
            </a:r>
            <a:r>
              <a:rPr lang="en-US" sz="1600" dirty="0">
                <a:solidFill>
                  <a:srgbClr val="0070C0"/>
                </a:solidFill>
              </a:rPr>
              <a:t>L</a:t>
            </a:r>
            <a:r>
              <a:rPr lang="en-US" sz="1600" dirty="0"/>
              <a:t>td, a modern setup for basic and fancy knitwear located at 39, </a:t>
            </a:r>
            <a:r>
              <a:rPr lang="en-US" sz="1600" dirty="0" err="1"/>
              <a:t>Kuturia</a:t>
            </a:r>
            <a:r>
              <a:rPr lang="en-US" sz="1600" dirty="0"/>
              <a:t>, Dewan Market, </a:t>
            </a:r>
            <a:r>
              <a:rPr lang="en-US" sz="1600" dirty="0" err="1"/>
              <a:t>Ashulia</a:t>
            </a:r>
            <a:r>
              <a:rPr lang="en-US" sz="1600" dirty="0"/>
              <a:t>, Dhaka-1344, Bangladesh. We offer high-quality products at very competitive prices with guaranteed on-time delivery.</a:t>
            </a:r>
          </a:p>
          <a:p>
            <a:pPr algn="just">
              <a:spcAft>
                <a:spcPts val="600"/>
              </a:spcAft>
              <a:buNone/>
            </a:pPr>
            <a:r>
              <a:rPr lang="en-US" sz="1600" dirty="0"/>
              <a:t>We have an experienced and expert production team, a fast-sampling service, and a strict quality control system. Our factory is audited and certified by BSCI, SEDEX, OEKO-TEX, GOTS, and OCS, which ensures strong social compliance and continuously improves working conditions.</a:t>
            </a:r>
          </a:p>
          <a:p>
            <a:pPr algn="just"/>
            <a:r>
              <a:rPr lang="en-US" sz="1600" dirty="0"/>
              <a:t>We manufacture and export all kinds of knitted items, including baby wear, men’s wear, and women’s tops and bottoms.</a:t>
            </a:r>
          </a:p>
        </p:txBody>
      </p:sp>
    </p:spTree>
    <p:extLst>
      <p:ext uri="{BB962C8B-B14F-4D97-AF65-F5344CB8AC3E}">
        <p14:creationId xmlns:p14="http://schemas.microsoft.com/office/powerpoint/2010/main" val="208589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6048375" cy="857250"/>
          </a:xfrm>
          <a:solidFill>
            <a:schemeClr val="accent2">
              <a:lumMod val="40000"/>
              <a:lumOff val="60000"/>
            </a:schemeClr>
          </a:solidFill>
          <a:ln>
            <a:noFill/>
          </a:ln>
        </p:spPr>
        <p:style>
          <a:lnRef idx="0">
            <a:scrgbClr r="0" g="0" b="0"/>
          </a:lnRef>
          <a:fillRef idx="0">
            <a:scrgbClr r="0" g="0" b="0"/>
          </a:fillRef>
          <a:effectRef idx="0">
            <a:scrgbClr r="0" g="0" b="0"/>
          </a:effectRef>
          <a:fontRef idx="minor">
            <a:schemeClr val="accent1"/>
          </a:fontRef>
        </p:style>
        <p:txBody>
          <a:bodyPr>
            <a:noAutofit/>
          </a:bodyPr>
          <a:lstStyle/>
          <a:p>
            <a:pPr algn="ctr"/>
            <a:r>
              <a:rPr lang="en-US" sz="3000" b="1" dirty="0">
                <a:solidFill>
                  <a:srgbClr val="0065B0"/>
                </a:solidFill>
                <a:latin typeface="Amasis MT Pro" panose="02040504050005020304" pitchFamily="18" charset="0"/>
              </a:rPr>
              <a:t>ABOUT THE COMPANY</a:t>
            </a:r>
            <a:br>
              <a:rPr lang="en-US" sz="3000" b="1" dirty="0">
                <a:solidFill>
                  <a:srgbClr val="00B050"/>
                </a:solidFill>
                <a:latin typeface="Amasis MT Pro" panose="02040504050005020304" pitchFamily="18" charset="0"/>
              </a:rPr>
            </a:br>
            <a:r>
              <a:rPr lang="en-US" sz="2400" b="1" dirty="0">
                <a:solidFill>
                  <a:srgbClr val="00B050"/>
                </a:solidFill>
                <a:latin typeface="Amasis MT Pro" panose="02040504050005020304" pitchFamily="18" charset="0"/>
              </a:rPr>
              <a:t>WELCOME TO MORAL </a:t>
            </a:r>
            <a:r>
              <a:rPr lang="en-US" sz="2400" b="1" dirty="0">
                <a:solidFill>
                  <a:srgbClr val="0065B0"/>
                </a:solidFill>
                <a:latin typeface="Amasis MT Pro" panose="02040504050005020304" pitchFamily="18" charset="0"/>
              </a:rPr>
              <a:t>F</a:t>
            </a:r>
            <a:r>
              <a:rPr lang="en-US" sz="2400" b="1" dirty="0">
                <a:solidFill>
                  <a:srgbClr val="00B050"/>
                </a:solidFill>
                <a:latin typeface="Amasis MT Pro" panose="02040504050005020304" pitchFamily="18" charset="0"/>
              </a:rPr>
              <a:t>ASHIONS </a:t>
            </a:r>
            <a:r>
              <a:rPr lang="en-US" sz="2400" b="1" dirty="0">
                <a:solidFill>
                  <a:srgbClr val="0070C0"/>
                </a:solidFill>
                <a:latin typeface="Amasis MT Pro" panose="02040504050005020304" pitchFamily="18" charset="0"/>
              </a:rPr>
              <a:t>L</a:t>
            </a:r>
            <a:r>
              <a:rPr lang="en-US" sz="2400" b="1" dirty="0">
                <a:solidFill>
                  <a:srgbClr val="00B050"/>
                </a:solidFill>
                <a:latin typeface="Amasis MT Pro" panose="02040504050005020304" pitchFamily="18" charset="0"/>
              </a:rPr>
              <a:t>TD</a:t>
            </a:r>
            <a:endParaRPr lang="en-US" sz="3000" b="1" dirty="0">
              <a:solidFill>
                <a:srgbClr val="00B050"/>
              </a:solidFill>
              <a:latin typeface="Amasis MT Pro" panose="02040504050005020304" pitchFamily="18" charset="0"/>
            </a:endParaRPr>
          </a:p>
        </p:txBody>
      </p:sp>
      <p:pic>
        <p:nvPicPr>
          <p:cNvPr id="11" name="Content Placeholder 10"/>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248025" y="869260"/>
            <a:ext cx="3257550" cy="2531165"/>
          </a:xfrm>
          <a:ln>
            <a:solidFill>
              <a:schemeClr val="bg1"/>
            </a:solidFill>
          </a:ln>
        </p:spPr>
      </p:pic>
      <p:sp>
        <p:nvSpPr>
          <p:cNvPr id="8" name="Content Placeholder 7"/>
          <p:cNvSpPr>
            <a:spLocks noGrp="1"/>
          </p:cNvSpPr>
          <p:nvPr>
            <p:ph sz="half" idx="2"/>
          </p:nvPr>
        </p:nvSpPr>
        <p:spPr>
          <a:xfrm>
            <a:off x="-28575" y="3371848"/>
            <a:ext cx="6381750" cy="6610351"/>
          </a:xfrm>
        </p:spPr>
        <p:txBody>
          <a:bodyPr>
            <a:noAutofit/>
          </a:bodyPr>
          <a:lstStyle/>
          <a:p>
            <a:pPr algn="just">
              <a:spcBef>
                <a:spcPts val="600"/>
              </a:spcBef>
            </a:pPr>
            <a:r>
              <a:rPr lang="en-US" sz="1300" b="1" dirty="0">
                <a:solidFill>
                  <a:schemeClr val="accent6">
                    <a:lumMod val="75000"/>
                  </a:schemeClr>
                </a:solidFill>
              </a:rPr>
              <a:t>Moral </a:t>
            </a:r>
            <a:r>
              <a:rPr lang="en-US" sz="1300" b="1" dirty="0">
                <a:solidFill>
                  <a:srgbClr val="0065B0"/>
                </a:solidFill>
              </a:rPr>
              <a:t>F</a:t>
            </a:r>
            <a:r>
              <a:rPr lang="en-US" sz="1300" b="1" dirty="0">
                <a:solidFill>
                  <a:schemeClr val="accent6">
                    <a:lumMod val="75000"/>
                  </a:schemeClr>
                </a:solidFill>
              </a:rPr>
              <a:t>ashions </a:t>
            </a:r>
            <a:r>
              <a:rPr lang="en-US" sz="1300" b="1" dirty="0">
                <a:solidFill>
                  <a:srgbClr val="0065B0"/>
                </a:solidFill>
              </a:rPr>
              <a:t>L</a:t>
            </a:r>
            <a:r>
              <a:rPr lang="en-US" sz="1300" b="1" dirty="0">
                <a:solidFill>
                  <a:schemeClr val="accent6">
                    <a:lumMod val="75000"/>
                  </a:schemeClr>
                </a:solidFill>
              </a:rPr>
              <a:t>td. </a:t>
            </a:r>
            <a:r>
              <a:rPr lang="en-US" sz="1300" dirty="0">
                <a:solidFill>
                  <a:schemeClr val="accent6">
                    <a:lumMod val="75000"/>
                  </a:schemeClr>
                </a:solidFill>
              </a:rPr>
              <a:t>is a leading manufacturer and exporter of knit garments in Bangladesh, proudly serving international markets since October 2011. With a well-organized and experienced professional team, we specialize in producing high-quality knitted ready-made garments for clients across Europe, the USA, and Canada.</a:t>
            </a:r>
          </a:p>
          <a:p>
            <a:pPr algn="just">
              <a:spcBef>
                <a:spcPts val="600"/>
              </a:spcBef>
            </a:pPr>
            <a:r>
              <a:rPr lang="en-US" sz="1300" dirty="0">
                <a:solidFill>
                  <a:schemeClr val="accent6">
                    <a:lumMod val="75000"/>
                  </a:schemeClr>
                </a:solidFill>
              </a:rPr>
              <a:t>We are committed to maintaining superior product quality while strictly adhering to lead times. Our strong merchandising team ensures highly competitive pricing across a wide range of knitwear products, meeting diverse buyer requirements.</a:t>
            </a:r>
          </a:p>
          <a:p>
            <a:pPr algn="just">
              <a:spcBef>
                <a:spcPts val="600"/>
              </a:spcBef>
            </a:pPr>
            <a:r>
              <a:rPr lang="en-US" sz="1300" dirty="0">
                <a:solidFill>
                  <a:schemeClr val="accent6">
                    <a:lumMod val="75000"/>
                  </a:schemeClr>
                </a:solidFill>
              </a:rPr>
              <a:t>Our production facilities are strategically divided into separate knitting and sewing units located in two buildings, enabling us to efficiently handle large-scale orders according to precise buyer specifications. This integrated setup allows us to maintain strict quality control and deliver products with an exceptional finish.</a:t>
            </a:r>
          </a:p>
          <a:p>
            <a:pPr algn="just">
              <a:spcBef>
                <a:spcPts val="600"/>
              </a:spcBef>
            </a:pPr>
            <a:r>
              <a:rPr lang="en-US" sz="1300" dirty="0">
                <a:solidFill>
                  <a:schemeClr val="accent6">
                    <a:lumMod val="75000"/>
                  </a:schemeClr>
                </a:solidFill>
              </a:rPr>
              <a:t>Located at 39, </a:t>
            </a:r>
            <a:r>
              <a:rPr lang="en-US" sz="1300" dirty="0" err="1">
                <a:solidFill>
                  <a:schemeClr val="accent6">
                    <a:lumMod val="75000"/>
                  </a:schemeClr>
                </a:solidFill>
              </a:rPr>
              <a:t>Kuturia</a:t>
            </a:r>
            <a:r>
              <a:rPr lang="en-US" sz="1300" dirty="0">
                <a:solidFill>
                  <a:schemeClr val="accent6">
                    <a:lumMod val="75000"/>
                  </a:schemeClr>
                </a:solidFill>
              </a:rPr>
              <a:t>, Dewan Market, </a:t>
            </a:r>
            <a:r>
              <a:rPr lang="en-US" sz="1300" dirty="0" err="1">
                <a:solidFill>
                  <a:schemeClr val="accent6">
                    <a:lumMod val="75000"/>
                  </a:schemeClr>
                </a:solidFill>
              </a:rPr>
              <a:t>Ashulia</a:t>
            </a:r>
            <a:r>
              <a:rPr lang="en-US" sz="1300" dirty="0">
                <a:solidFill>
                  <a:schemeClr val="accent6">
                    <a:lumMod val="75000"/>
                  </a:schemeClr>
                </a:solidFill>
              </a:rPr>
              <a:t>, Dhaka-1344, Bangladesh, our factory spans approximately 50,000 square feet, including our knitting unit. Our product range includes T-shirts, polo shirts, tank tops, sweatshirts, hoodies, jackets, pants, and leggings for men, women, and children, available in a wide variety of fabrics and colors.</a:t>
            </a:r>
          </a:p>
          <a:p>
            <a:pPr algn="just">
              <a:spcBef>
                <a:spcPts val="600"/>
              </a:spcBef>
            </a:pPr>
            <a:r>
              <a:rPr lang="en-US" sz="1300" dirty="0">
                <a:solidFill>
                  <a:schemeClr val="accent6">
                    <a:lumMod val="75000"/>
                  </a:schemeClr>
                </a:solidFill>
              </a:rPr>
              <a:t>At </a:t>
            </a:r>
            <a:r>
              <a:rPr lang="en-US" sz="1300" b="1" dirty="0">
                <a:solidFill>
                  <a:schemeClr val="accent6">
                    <a:lumMod val="75000"/>
                  </a:schemeClr>
                </a:solidFill>
              </a:rPr>
              <a:t>Moral </a:t>
            </a:r>
            <a:r>
              <a:rPr lang="en-US" sz="1300" b="1" dirty="0">
                <a:solidFill>
                  <a:srgbClr val="0065B0"/>
                </a:solidFill>
              </a:rPr>
              <a:t>F</a:t>
            </a:r>
            <a:r>
              <a:rPr lang="en-US" sz="1300" b="1" dirty="0">
                <a:solidFill>
                  <a:schemeClr val="accent6">
                    <a:lumMod val="75000"/>
                  </a:schemeClr>
                </a:solidFill>
              </a:rPr>
              <a:t>ashions </a:t>
            </a:r>
            <a:r>
              <a:rPr lang="en-US" sz="1300" b="1" dirty="0">
                <a:solidFill>
                  <a:srgbClr val="0065B0"/>
                </a:solidFill>
              </a:rPr>
              <a:t>L</a:t>
            </a:r>
            <a:r>
              <a:rPr lang="en-US" sz="1300" b="1" dirty="0">
                <a:solidFill>
                  <a:schemeClr val="accent6">
                    <a:lumMod val="75000"/>
                  </a:schemeClr>
                </a:solidFill>
              </a:rPr>
              <a:t>td</a:t>
            </a:r>
            <a:r>
              <a:rPr lang="en-US" sz="1300" dirty="0">
                <a:solidFill>
                  <a:schemeClr val="accent6">
                    <a:lumMod val="75000"/>
                  </a:schemeClr>
                </a:solidFill>
              </a:rPr>
              <a:t>., we place great importance on employee welfare and workplace safety. We continuously invest in our workforce to ensure a safe and supportive working environment. Our facility is equipped with modern firefighting systems, fire alarms, safe drinking water, hygienic dining areas, first-aid services, and a day-care center for employees’ children.</a:t>
            </a:r>
          </a:p>
          <a:p>
            <a:pPr algn="just">
              <a:spcBef>
                <a:spcPts val="600"/>
              </a:spcBef>
            </a:pPr>
            <a:r>
              <a:rPr lang="en-US" sz="1300" dirty="0">
                <a:solidFill>
                  <a:schemeClr val="accent6">
                    <a:lumMod val="75000"/>
                  </a:schemeClr>
                </a:solidFill>
              </a:rPr>
              <a:t>Our modern production approach, combined with the use of advanced international machinery, enables us to consistently meet the evolving fashion demands of global markets. We are dedicated to delivering export-quality garments that meet international standards.</a:t>
            </a:r>
          </a:p>
          <a:p>
            <a:pPr algn="just"/>
            <a:r>
              <a:rPr lang="en-US" sz="1300" dirty="0">
                <a:solidFill>
                  <a:schemeClr val="accent6">
                    <a:lumMod val="75000"/>
                  </a:schemeClr>
                </a:solidFill>
              </a:rPr>
              <a:t>For inquiries, please share your product details with us. We assure you of competitive pricing, timely delivery, and uncompromising quality.</a:t>
            </a:r>
          </a:p>
        </p:txBody>
      </p:sp>
      <p:pic>
        <p:nvPicPr>
          <p:cNvPr id="4" name="Picture 3"/>
          <p:cNvPicPr>
            <a:picLocks noChangeAspect="1"/>
          </p:cNvPicPr>
          <p:nvPr/>
        </p:nvPicPr>
        <p:blipFill>
          <a:blip r:embed="rId4"/>
          <a:stretch>
            <a:fillRect/>
          </a:stretch>
        </p:blipFill>
        <p:spPr>
          <a:xfrm>
            <a:off x="0" y="869260"/>
            <a:ext cx="3209925" cy="2531165"/>
          </a:xfrm>
          <a:prstGeom prst="rect">
            <a:avLst/>
          </a:prstGeom>
          <a:ln>
            <a:solidFill>
              <a:schemeClr val="bg1">
                <a:lumMod val="95000"/>
              </a:schemeClr>
            </a:solidFill>
          </a:ln>
        </p:spPr>
      </p:pic>
    </p:spTree>
    <p:extLst>
      <p:ext uri="{BB962C8B-B14F-4D97-AF65-F5344CB8AC3E}">
        <p14:creationId xmlns:p14="http://schemas.microsoft.com/office/powerpoint/2010/main" val="3215050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BB927B1-6363-5718-15B3-942113D7D6D2}"/>
              </a:ext>
            </a:extLst>
          </p:cNvPr>
          <p:cNvSpPr>
            <a:spLocks noGrp="1"/>
          </p:cNvSpPr>
          <p:nvPr>
            <p:ph type="title"/>
          </p:nvPr>
        </p:nvSpPr>
        <p:spPr>
          <a:xfrm>
            <a:off x="0" y="-1"/>
            <a:ext cx="6009139" cy="2009776"/>
          </a:xfrm>
          <a:solidFill>
            <a:schemeClr val="accent2">
              <a:lumMod val="40000"/>
              <a:lumOff val="60000"/>
            </a:schemeClr>
          </a:solidFill>
        </p:spPr>
        <p:txBody>
          <a:bodyPr>
            <a:noAutofit/>
          </a:bodyPr>
          <a:lstStyle/>
          <a:p>
            <a:pPr algn="ctr" fontAlgn="t"/>
            <a:br>
              <a:rPr lang="en-US" sz="3200" b="1" dirty="0">
                <a:solidFill>
                  <a:schemeClr val="bg1"/>
                </a:solidFill>
                <a:latin typeface="Aptos" panose="020B0004020202020204" pitchFamily="34" charset="0"/>
              </a:rPr>
            </a:br>
            <a:br>
              <a:rPr lang="en-US" sz="3200" b="1" dirty="0">
                <a:solidFill>
                  <a:schemeClr val="bg1"/>
                </a:solidFill>
                <a:latin typeface="Aptos" panose="020B0004020202020204" pitchFamily="34" charset="0"/>
              </a:rPr>
            </a:br>
            <a:r>
              <a:rPr lang="en-US" sz="3600" b="1" dirty="0">
                <a:solidFill>
                  <a:srgbClr val="00B050"/>
                </a:solidFill>
                <a:latin typeface="Aptos" panose="020B0004020202020204" pitchFamily="34" charset="0"/>
              </a:rPr>
              <a:t>GENERAL INFORMATION</a:t>
            </a:r>
            <a:br>
              <a:rPr lang="en-US" sz="3000" b="1" dirty="0">
                <a:solidFill>
                  <a:schemeClr val="tx2">
                    <a:lumMod val="50000"/>
                  </a:schemeClr>
                </a:solidFill>
              </a:rPr>
            </a:br>
            <a:br>
              <a:rPr lang="en-US" dirty="0"/>
            </a:br>
            <a:br>
              <a:rPr lang="en-US" dirty="0"/>
            </a:br>
            <a:br>
              <a:rPr lang="en-US" dirty="0"/>
            </a:br>
            <a:br>
              <a:rPr lang="en-US" dirty="0"/>
            </a:br>
            <a:br>
              <a:rPr lang="en-US" sz="2800" b="0" i="0" u="none" strike="noStrike" dirty="0">
                <a:effectLst/>
                <a:latin typeface="Arial" panose="020B0604020202020204" pitchFamily="34" charset="0"/>
              </a:rPr>
            </a:br>
            <a:br>
              <a:rPr lang="en-US" sz="2800" b="0" i="0" u="none" strike="noStrike" dirty="0">
                <a:effectLst/>
                <a:latin typeface="Arial" panose="020B0604020202020204" pitchFamily="34" charset="0"/>
              </a:rPr>
            </a:br>
            <a:br>
              <a:rPr lang="en-US" dirty="0"/>
            </a:br>
            <a:br>
              <a:rPr lang="en-US" dirty="0"/>
            </a:br>
            <a:endParaRPr lang="en-US" sz="3000" b="1" dirty="0">
              <a:solidFill>
                <a:schemeClr val="tx2">
                  <a:lumMod val="50000"/>
                </a:schemeClr>
              </a:solidFill>
            </a:endParaRPr>
          </a:p>
        </p:txBody>
      </p:sp>
      <p:graphicFrame>
        <p:nvGraphicFramePr>
          <p:cNvPr id="44" name="Table 43">
            <a:extLst>
              <a:ext uri="{FF2B5EF4-FFF2-40B4-BE49-F238E27FC236}">
                <a16:creationId xmlns:a16="http://schemas.microsoft.com/office/drawing/2014/main" id="{94517439-7C9C-63A2-F6F6-5005E2AE7777}"/>
              </a:ext>
            </a:extLst>
          </p:cNvPr>
          <p:cNvGraphicFramePr>
            <a:graphicFrameLocks noGrp="1"/>
          </p:cNvGraphicFramePr>
          <p:nvPr>
            <p:extLst>
              <p:ext uri="{D42A27DB-BD31-4B8C-83A1-F6EECF244321}">
                <p14:modId xmlns:p14="http://schemas.microsoft.com/office/powerpoint/2010/main" val="2985115021"/>
              </p:ext>
            </p:extLst>
          </p:nvPr>
        </p:nvGraphicFramePr>
        <p:xfrm>
          <a:off x="382136" y="2744561"/>
          <a:ext cx="5894840" cy="6010771"/>
        </p:xfrm>
        <a:graphic>
          <a:graphicData uri="http://schemas.openxmlformats.org/drawingml/2006/table">
            <a:tbl>
              <a:tblPr firstRow="1" bandRow="1">
                <a:tableStyleId>{2D5ABB26-0587-4C30-8999-92F81FD0307C}</a:tableStyleId>
              </a:tblPr>
              <a:tblGrid>
                <a:gridCol w="1700635">
                  <a:extLst>
                    <a:ext uri="{9D8B030D-6E8A-4147-A177-3AD203B41FA5}">
                      <a16:colId xmlns:a16="http://schemas.microsoft.com/office/drawing/2014/main" val="3361109881"/>
                    </a:ext>
                  </a:extLst>
                </a:gridCol>
                <a:gridCol w="4194205">
                  <a:extLst>
                    <a:ext uri="{9D8B030D-6E8A-4147-A177-3AD203B41FA5}">
                      <a16:colId xmlns:a16="http://schemas.microsoft.com/office/drawing/2014/main" val="853108814"/>
                    </a:ext>
                  </a:extLst>
                </a:gridCol>
              </a:tblGrid>
              <a:tr h="448074">
                <a:tc>
                  <a:txBody>
                    <a:bodyPr/>
                    <a:lstStyle/>
                    <a:p>
                      <a:pPr algn="just">
                        <a:lnSpc>
                          <a:spcPct val="150000"/>
                        </a:lnSpc>
                      </a:pPr>
                      <a:r>
                        <a:rPr lang="en-US" sz="1600" b="0" dirty="0"/>
                        <a:t>Company Name:</a:t>
                      </a:r>
                    </a:p>
                  </a:txBody>
                  <a:tcPr/>
                </a:tc>
                <a:tc>
                  <a:txBody>
                    <a:bodyPr/>
                    <a:lstStyle/>
                    <a:p>
                      <a:pPr algn="just">
                        <a:lnSpc>
                          <a:spcPct val="150000"/>
                        </a:lnSpc>
                      </a:pPr>
                      <a:r>
                        <a:rPr lang="en-US" sz="1600" b="0" dirty="0"/>
                        <a:t>Moral</a:t>
                      </a:r>
                      <a:r>
                        <a:rPr lang="en-US" sz="1600" b="0" dirty="0">
                          <a:solidFill>
                            <a:srgbClr val="0070C0"/>
                          </a:solidFill>
                        </a:rPr>
                        <a:t> F</a:t>
                      </a:r>
                      <a:r>
                        <a:rPr lang="en-US" sz="1600" b="0" dirty="0"/>
                        <a:t>ashions </a:t>
                      </a:r>
                      <a:r>
                        <a:rPr lang="en-US" sz="1600" b="0" dirty="0">
                          <a:solidFill>
                            <a:srgbClr val="0070C0"/>
                          </a:solidFill>
                        </a:rPr>
                        <a:t>L</a:t>
                      </a:r>
                      <a:r>
                        <a:rPr lang="en-US" sz="1600" b="0" dirty="0"/>
                        <a:t>td</a:t>
                      </a:r>
                    </a:p>
                  </a:txBody>
                  <a:tcPr/>
                </a:tc>
                <a:extLst>
                  <a:ext uri="{0D108BD9-81ED-4DB2-BD59-A6C34878D82A}">
                    <a16:rowId xmlns:a16="http://schemas.microsoft.com/office/drawing/2014/main" val="3505463567"/>
                  </a:ext>
                </a:extLst>
              </a:tr>
              <a:tr h="325872">
                <a:tc>
                  <a:txBody>
                    <a:bodyPr/>
                    <a:lstStyle/>
                    <a:p>
                      <a:pPr marL="0" marR="0" algn="just">
                        <a:lnSpc>
                          <a:spcPct val="150000"/>
                        </a:lnSpc>
                        <a:buNone/>
                      </a:pPr>
                      <a:r>
                        <a:rPr lang="en-US" sz="1600" b="0" dirty="0">
                          <a:solidFill>
                            <a:srgbClr val="000000"/>
                          </a:solidFill>
                          <a:effectLst/>
                        </a:rPr>
                        <a:t>Type of Business:</a:t>
                      </a:r>
                      <a:endParaRPr lang="en-US"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buNone/>
                      </a:pPr>
                      <a:r>
                        <a:rPr lang="en-US" sz="1600" dirty="0">
                          <a:solidFill>
                            <a:srgbClr val="000000"/>
                          </a:solidFill>
                          <a:effectLst/>
                        </a:rPr>
                        <a:t>Manufacturer and Exporter of readymade garments.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10458475"/>
                  </a:ext>
                </a:extLst>
              </a:tr>
              <a:tr h="325872">
                <a:tc>
                  <a:txBody>
                    <a:bodyPr/>
                    <a:lstStyle/>
                    <a:p>
                      <a:pPr marL="0" marR="0" algn="just">
                        <a:lnSpc>
                          <a:spcPct val="150000"/>
                        </a:lnSpc>
                        <a:buNone/>
                      </a:pPr>
                      <a:r>
                        <a:rPr lang="en-US" sz="1600" b="0" dirty="0">
                          <a:solidFill>
                            <a:srgbClr val="000000"/>
                          </a:solidFill>
                          <a:effectLst/>
                        </a:rPr>
                        <a:t>Legal Status:</a:t>
                      </a:r>
                      <a:endParaRPr lang="en-US"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buNone/>
                      </a:pPr>
                      <a:r>
                        <a:rPr lang="en-US" sz="1600" dirty="0">
                          <a:solidFill>
                            <a:srgbClr val="000000"/>
                          </a:solidFill>
                          <a:effectLst/>
                        </a:rPr>
                        <a:t>Private Limited Company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81496677"/>
                  </a:ext>
                </a:extLst>
              </a:tr>
              <a:tr h="1851571">
                <a:tc>
                  <a:txBody>
                    <a:bodyPr/>
                    <a:lstStyle/>
                    <a:p>
                      <a:pPr marL="0" marR="0" algn="just">
                        <a:lnSpc>
                          <a:spcPct val="150000"/>
                        </a:lnSpc>
                        <a:buNone/>
                      </a:pPr>
                      <a:r>
                        <a:rPr lang="en-US" sz="1600" b="0" dirty="0">
                          <a:solidFill>
                            <a:srgbClr val="000000"/>
                          </a:solidFill>
                          <a:effectLst/>
                        </a:rPr>
                        <a:t>Bank:</a:t>
                      </a:r>
                      <a:endParaRPr lang="en-US"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buNone/>
                      </a:pPr>
                      <a:r>
                        <a:rPr lang="en-US" sz="1600" dirty="0">
                          <a:solidFill>
                            <a:srgbClr val="000000"/>
                          </a:solidFill>
                          <a:effectLst/>
                        </a:rPr>
                        <a:t>Account Name: Moral Fashions Ltd.</a:t>
                      </a:r>
                      <a:endParaRPr lang="en-US" sz="1600" dirty="0">
                        <a:effectLst/>
                      </a:endParaRPr>
                    </a:p>
                    <a:p>
                      <a:pPr marL="0" marR="0" algn="just">
                        <a:lnSpc>
                          <a:spcPct val="150000"/>
                        </a:lnSpc>
                        <a:buNone/>
                      </a:pPr>
                      <a:r>
                        <a:rPr lang="en-US" sz="1600" dirty="0">
                          <a:solidFill>
                            <a:srgbClr val="000000"/>
                          </a:solidFill>
                          <a:effectLst/>
                        </a:rPr>
                        <a:t>Account No.: 0051020005204</a:t>
                      </a:r>
                      <a:endParaRPr lang="en-US" sz="1600" dirty="0">
                        <a:effectLst/>
                      </a:endParaRPr>
                    </a:p>
                    <a:p>
                      <a:pPr marL="0" marR="0" algn="just">
                        <a:lnSpc>
                          <a:spcPct val="150000"/>
                        </a:lnSpc>
                        <a:buNone/>
                      </a:pPr>
                      <a:r>
                        <a:rPr lang="en-US" sz="1600" dirty="0">
                          <a:solidFill>
                            <a:srgbClr val="000000"/>
                          </a:solidFill>
                          <a:effectLst/>
                        </a:rPr>
                        <a:t>One Bank LTD</a:t>
                      </a:r>
                      <a:endParaRPr lang="en-US" sz="1600" dirty="0">
                        <a:effectLst/>
                      </a:endParaRPr>
                    </a:p>
                    <a:p>
                      <a:pPr marL="0" marR="0" algn="just">
                        <a:lnSpc>
                          <a:spcPct val="150000"/>
                        </a:lnSpc>
                        <a:buNone/>
                      </a:pPr>
                      <a:r>
                        <a:rPr lang="en-US" sz="1600" dirty="0">
                          <a:solidFill>
                            <a:srgbClr val="000000"/>
                          </a:solidFill>
                          <a:effectLst/>
                        </a:rPr>
                        <a:t>SOMSER PLAZA, BOLI BHADRA BAZAR, GANAKBARI,</a:t>
                      </a:r>
                      <a:r>
                        <a:rPr lang="en-US" sz="1600" dirty="0">
                          <a:solidFill>
                            <a:schemeClr val="tx1"/>
                          </a:solidFill>
                          <a:effectLst/>
                        </a:rPr>
                        <a:t> </a:t>
                      </a:r>
                      <a:r>
                        <a:rPr lang="en-US" sz="1600" dirty="0">
                          <a:solidFill>
                            <a:srgbClr val="000000"/>
                          </a:solidFill>
                          <a:effectLst/>
                        </a:rPr>
                        <a:t>SAVAR, DHAKA</a:t>
                      </a:r>
                    </a:p>
                    <a:p>
                      <a:pPr marL="0" marR="0" algn="just">
                        <a:lnSpc>
                          <a:spcPct val="150000"/>
                        </a:lnSpc>
                        <a:buNone/>
                      </a:pPr>
                      <a:r>
                        <a:rPr lang="en-US" sz="1600" dirty="0">
                          <a:solidFill>
                            <a:srgbClr val="000000"/>
                          </a:solidFill>
                          <a:effectLst/>
                        </a:rPr>
                        <a:t>Ph: 88-02-7789653-4</a:t>
                      </a:r>
                      <a:endParaRPr lang="en-US" sz="1600" dirty="0">
                        <a:effectLst/>
                      </a:endParaRPr>
                    </a:p>
                    <a:p>
                      <a:pPr marL="0" marR="0" algn="just">
                        <a:lnSpc>
                          <a:spcPct val="150000"/>
                        </a:lnSpc>
                        <a:buNone/>
                      </a:pPr>
                      <a:r>
                        <a:rPr lang="en-US" sz="1600" dirty="0">
                          <a:solidFill>
                            <a:srgbClr val="000000"/>
                          </a:solidFill>
                          <a:effectLst/>
                        </a:rPr>
                        <a:t>Swift Code: ONEBBDDH005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39666462"/>
                  </a:ext>
                </a:extLst>
              </a:tr>
              <a:tr h="366606">
                <a:tc>
                  <a:txBody>
                    <a:bodyPr/>
                    <a:lstStyle/>
                    <a:p>
                      <a:pPr marL="0" marR="0">
                        <a:lnSpc>
                          <a:spcPct val="150000"/>
                        </a:lnSpc>
                        <a:buNone/>
                      </a:pPr>
                      <a:r>
                        <a:rPr lang="en-US" sz="1800" b="0">
                          <a:solidFill>
                            <a:srgbClr val="000000"/>
                          </a:solidFill>
                          <a:effectLst/>
                        </a:rPr>
                        <a:t>Factory Space:</a:t>
                      </a:r>
                      <a:endParaRPr lang="en-US" sz="1000" b="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indent="0">
                        <a:lnSpc>
                          <a:spcPct val="150000"/>
                        </a:lnSpc>
                        <a:buFont typeface="+mj-lt"/>
                        <a:buNone/>
                      </a:pPr>
                      <a:r>
                        <a:rPr lang="en-US" sz="1800" dirty="0">
                          <a:solidFill>
                            <a:srgbClr val="000000"/>
                          </a:solidFill>
                          <a:effectLst/>
                        </a:rPr>
                        <a:t>30000 sq. ft. (Initial Stage)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81307158"/>
                  </a:ext>
                </a:extLst>
              </a:tr>
              <a:tr h="366606">
                <a:tc>
                  <a:txBody>
                    <a:bodyPr/>
                    <a:lstStyle/>
                    <a:p>
                      <a:pPr marL="0" marR="0">
                        <a:lnSpc>
                          <a:spcPct val="150000"/>
                        </a:lnSpc>
                        <a:buNone/>
                      </a:pPr>
                      <a:r>
                        <a:rPr lang="en-US" sz="1800" b="0" dirty="0">
                          <a:solidFill>
                            <a:srgbClr val="000000"/>
                          </a:solidFill>
                          <a:effectLst/>
                        </a:rPr>
                        <a:t>Sewing Capacity</a:t>
                      </a:r>
                      <a:endParaRPr lang="en-US" sz="10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50000"/>
                        </a:lnSpc>
                        <a:buNone/>
                      </a:pPr>
                      <a:r>
                        <a:rPr lang="en-US" sz="1800" dirty="0">
                          <a:solidFill>
                            <a:srgbClr val="000000"/>
                          </a:solidFill>
                          <a:effectLst/>
                        </a:rPr>
                        <a:t>4.5 to 5.00 Million Pcs Per Year</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17456361"/>
                  </a:ext>
                </a:extLst>
              </a:tr>
              <a:tr h="876967">
                <a:tc>
                  <a:txBody>
                    <a:bodyPr/>
                    <a:lstStyle/>
                    <a:p>
                      <a:pPr marL="0" marR="0">
                        <a:lnSpc>
                          <a:spcPct val="150000"/>
                        </a:lnSpc>
                        <a:buNone/>
                      </a:pPr>
                      <a:r>
                        <a:rPr lang="en-US" sz="1800" b="0" dirty="0">
                          <a:solidFill>
                            <a:srgbClr val="000000"/>
                          </a:solidFill>
                          <a:effectLst/>
                        </a:rPr>
                        <a:t>Knitting Capacity:</a:t>
                      </a:r>
                      <a:endParaRPr lang="en-US" sz="10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50000"/>
                        </a:lnSpc>
                        <a:buNone/>
                      </a:pPr>
                      <a:r>
                        <a:rPr lang="en-US" sz="1800" dirty="0">
                          <a:solidFill>
                            <a:srgbClr val="000000"/>
                          </a:solidFill>
                          <a:effectLst/>
                        </a:rPr>
                        <a:t>06 Ton / day</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40721695"/>
                  </a:ext>
                </a:extLst>
              </a:tr>
            </a:tbl>
          </a:graphicData>
        </a:graphic>
      </p:graphicFrame>
      <p:sp>
        <p:nvSpPr>
          <p:cNvPr id="45" name="TextBox 44">
            <a:extLst>
              <a:ext uri="{FF2B5EF4-FFF2-40B4-BE49-F238E27FC236}">
                <a16:creationId xmlns:a16="http://schemas.microsoft.com/office/drawing/2014/main" id="{E95C4C71-24FD-EF1D-77DB-105811D6FDA8}"/>
              </a:ext>
            </a:extLst>
          </p:cNvPr>
          <p:cNvSpPr txBox="1"/>
          <p:nvPr/>
        </p:nvSpPr>
        <p:spPr>
          <a:xfrm>
            <a:off x="3181350" y="34861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47000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6FDE92-2BBB-B840-CF70-016EF26CB1F0}"/>
              </a:ext>
            </a:extLst>
          </p:cNvPr>
          <p:cNvSpPr>
            <a:spLocks noGrp="1"/>
          </p:cNvSpPr>
          <p:nvPr>
            <p:ph type="title"/>
          </p:nvPr>
        </p:nvSpPr>
        <p:spPr>
          <a:xfrm>
            <a:off x="0" y="0"/>
            <a:ext cx="6019800" cy="2076450"/>
          </a:xfrm>
          <a:solidFill>
            <a:schemeClr val="accent2">
              <a:lumMod val="40000"/>
              <a:lumOff val="60000"/>
            </a:schemeClr>
          </a:solidFill>
        </p:spPr>
        <p:txBody>
          <a:bodyPr>
            <a:noAutofit/>
          </a:bodyPr>
          <a:lstStyle/>
          <a:p>
            <a:pPr algn="ctr" fontAlgn="t"/>
            <a:br>
              <a:rPr lang="en-US" sz="3200" b="1" dirty="0">
                <a:solidFill>
                  <a:schemeClr val="bg1"/>
                </a:solidFill>
                <a:latin typeface="Amasis MT Pro" panose="02040504050005020304" pitchFamily="18" charset="0"/>
              </a:rPr>
            </a:br>
            <a:br>
              <a:rPr lang="en-US" sz="3200" b="1" dirty="0">
                <a:solidFill>
                  <a:schemeClr val="bg1"/>
                </a:solidFill>
                <a:latin typeface="Amasis MT Pro" panose="02040504050005020304" pitchFamily="18" charset="0"/>
              </a:rPr>
            </a:br>
            <a:r>
              <a:rPr lang="en-US" sz="3600" b="1" dirty="0">
                <a:solidFill>
                  <a:srgbClr val="00B050"/>
                </a:solidFill>
                <a:latin typeface="Amasis MT Pro" panose="02040504050005020304" pitchFamily="18" charset="0"/>
              </a:rPr>
              <a:t>IMPORTANT CONTRACT</a:t>
            </a:r>
            <a:br>
              <a:rPr lang="en-US" sz="3000" b="1" dirty="0">
                <a:solidFill>
                  <a:srgbClr val="00B050"/>
                </a:solidFill>
              </a:rPr>
            </a:br>
            <a:br>
              <a:rPr lang="en-US" dirty="0"/>
            </a:br>
            <a:br>
              <a:rPr lang="en-US" sz="2800" b="0" i="0" u="none" strike="noStrike" dirty="0">
                <a:effectLst/>
                <a:latin typeface="Arial" panose="020B0604020202020204" pitchFamily="34" charset="0"/>
              </a:rPr>
            </a:br>
            <a:br>
              <a:rPr lang="en-US" sz="2800" b="0" i="0" u="none" strike="noStrike" dirty="0">
                <a:effectLst/>
                <a:latin typeface="Arial" panose="020B0604020202020204" pitchFamily="34" charset="0"/>
              </a:rPr>
            </a:br>
            <a:br>
              <a:rPr lang="en-US" dirty="0"/>
            </a:br>
            <a:br>
              <a:rPr lang="en-US" dirty="0"/>
            </a:br>
            <a:endParaRPr lang="en-US" sz="3000" b="1" dirty="0">
              <a:solidFill>
                <a:schemeClr val="tx2">
                  <a:lumMod val="50000"/>
                </a:schemeClr>
              </a:solidFill>
            </a:endParaRPr>
          </a:p>
        </p:txBody>
      </p:sp>
      <p:graphicFrame>
        <p:nvGraphicFramePr>
          <p:cNvPr id="11" name="Table 10">
            <a:extLst>
              <a:ext uri="{FF2B5EF4-FFF2-40B4-BE49-F238E27FC236}">
                <a16:creationId xmlns:a16="http://schemas.microsoft.com/office/drawing/2014/main" id="{A1DC0527-42D3-2A31-6BEF-A331F48DB352}"/>
              </a:ext>
            </a:extLst>
          </p:cNvPr>
          <p:cNvGraphicFramePr>
            <a:graphicFrameLocks noGrp="1"/>
          </p:cNvGraphicFramePr>
          <p:nvPr>
            <p:extLst>
              <p:ext uri="{D42A27DB-BD31-4B8C-83A1-F6EECF244321}">
                <p14:modId xmlns:p14="http://schemas.microsoft.com/office/powerpoint/2010/main" val="3878339793"/>
              </p:ext>
            </p:extLst>
          </p:nvPr>
        </p:nvGraphicFramePr>
        <p:xfrm>
          <a:off x="952500" y="3796907"/>
          <a:ext cx="4953000" cy="3281394"/>
        </p:xfrm>
        <a:graphic>
          <a:graphicData uri="http://schemas.openxmlformats.org/drawingml/2006/table">
            <a:tbl>
              <a:tblPr firstRow="1" bandRow="1">
                <a:tableStyleId>{BC89EF96-8CEA-46FF-86C4-4CE0E7609802}</a:tableStyleId>
              </a:tblPr>
              <a:tblGrid>
                <a:gridCol w="2141038">
                  <a:extLst>
                    <a:ext uri="{9D8B030D-6E8A-4147-A177-3AD203B41FA5}">
                      <a16:colId xmlns:a16="http://schemas.microsoft.com/office/drawing/2014/main" val="3819592444"/>
                    </a:ext>
                  </a:extLst>
                </a:gridCol>
                <a:gridCol w="2811962">
                  <a:extLst>
                    <a:ext uri="{9D8B030D-6E8A-4147-A177-3AD203B41FA5}">
                      <a16:colId xmlns:a16="http://schemas.microsoft.com/office/drawing/2014/main" val="2684835001"/>
                    </a:ext>
                  </a:extLst>
                </a:gridCol>
              </a:tblGrid>
              <a:tr h="404915">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b="0" kern="1200" dirty="0">
                          <a:solidFill>
                            <a:srgbClr val="0070C0"/>
                          </a:solidFill>
                          <a:effectLst/>
                        </a:rPr>
                        <a:t>Managing Director: </a:t>
                      </a:r>
                      <a:endParaRPr lang="en-US" sz="1600" b="0" kern="1200" dirty="0">
                        <a:solidFill>
                          <a:srgbClr val="0070C0"/>
                        </a:solidFill>
                        <a:effectLst/>
                        <a:latin typeface="+mn-lt"/>
                        <a:ea typeface="+mn-ea"/>
                        <a:cs typeface="+mn-cs"/>
                      </a:endParaRPr>
                    </a:p>
                  </a:txBody>
                  <a:tcPr/>
                </a:tc>
                <a:tc>
                  <a:txBody>
                    <a:bodyPr/>
                    <a:lstStyle/>
                    <a:p>
                      <a:pPr>
                        <a:lnSpc>
                          <a:spcPct val="100000"/>
                        </a:lnSpc>
                      </a:pPr>
                      <a:r>
                        <a:rPr lang="en-US" sz="1600" b="0" dirty="0">
                          <a:solidFill>
                            <a:srgbClr val="0070C0"/>
                          </a:solidFill>
                        </a:rPr>
                        <a:t>Nasrin Akter</a:t>
                      </a:r>
                    </a:p>
                  </a:txBody>
                  <a:tcPr/>
                </a:tc>
                <a:extLst>
                  <a:ext uri="{0D108BD9-81ED-4DB2-BD59-A6C34878D82A}">
                    <a16:rowId xmlns:a16="http://schemas.microsoft.com/office/drawing/2014/main" val="3729755003"/>
                  </a:ext>
                </a:extLst>
              </a:tr>
              <a:tr h="320380">
                <a:tc>
                  <a:txBody>
                    <a:bodyPr/>
                    <a:lstStyle/>
                    <a:p>
                      <a:pPr>
                        <a:lnSpc>
                          <a:spcPct val="100000"/>
                        </a:lnSpc>
                      </a:pPr>
                      <a:r>
                        <a:rPr lang="en-US" sz="1600" dirty="0">
                          <a:solidFill>
                            <a:srgbClr val="0070C0"/>
                          </a:solidFill>
                        </a:rPr>
                        <a:t>Cell :</a:t>
                      </a:r>
                    </a:p>
                  </a:txBody>
                  <a:tcPr/>
                </a:tc>
                <a:tc>
                  <a:txBody>
                    <a:bodyPr/>
                    <a:lstStyle/>
                    <a:p>
                      <a:pPr>
                        <a:lnSpc>
                          <a:spcPct val="100000"/>
                        </a:lnSpc>
                      </a:pPr>
                      <a:r>
                        <a:rPr lang="en-US" sz="1600" dirty="0">
                          <a:solidFill>
                            <a:srgbClr val="0070C0"/>
                          </a:solidFill>
                        </a:rPr>
                        <a:t>+8801712-964135</a:t>
                      </a:r>
                    </a:p>
                  </a:txBody>
                  <a:tcPr/>
                </a:tc>
                <a:extLst>
                  <a:ext uri="{0D108BD9-81ED-4DB2-BD59-A6C34878D82A}">
                    <a16:rowId xmlns:a16="http://schemas.microsoft.com/office/drawing/2014/main" val="1643976984"/>
                  </a:ext>
                </a:extLst>
              </a:tr>
              <a:tr h="320380">
                <a:tc>
                  <a:txBody>
                    <a:bodyPr/>
                    <a:lstStyle/>
                    <a:p>
                      <a:pPr>
                        <a:lnSpc>
                          <a:spcPct val="100000"/>
                        </a:lnSpc>
                      </a:pPr>
                      <a:r>
                        <a:rPr lang="en-US" sz="1600" dirty="0">
                          <a:solidFill>
                            <a:srgbClr val="0070C0"/>
                          </a:solidFill>
                        </a:rPr>
                        <a:t>E-mail ID:</a:t>
                      </a:r>
                    </a:p>
                  </a:txBody>
                  <a:tcPr/>
                </a:tc>
                <a:tc>
                  <a:txBody>
                    <a:bodyPr/>
                    <a:lstStyle/>
                    <a:p>
                      <a:pPr>
                        <a:lnSpc>
                          <a:spcPct val="100000"/>
                        </a:lnSpc>
                      </a:pPr>
                      <a:r>
                        <a:rPr lang="en-US" sz="1600" dirty="0">
                          <a:ln w="11430"/>
                          <a:solidFill>
                            <a:srgbClr val="0070C0"/>
                          </a:solidFill>
                          <a:hlinkClick r:id="rId2">
                            <a:extLst>
                              <a:ext uri="{A12FA001-AC4F-418D-AE19-62706E023703}">
                                <ahyp:hlinkClr xmlns:ahyp="http://schemas.microsoft.com/office/drawing/2018/hyperlinkcolor" val="tx"/>
                              </a:ext>
                            </a:extLst>
                          </a:hlinkClick>
                        </a:rPr>
                        <a:t>nasr</a:t>
                      </a:r>
                      <a:r>
                        <a:rPr lang="en-US" sz="1600" dirty="0">
                          <a:ln w="11430"/>
                          <a:solidFill>
                            <a:srgbClr val="0070C0"/>
                          </a:solidFill>
                          <a:hlinkClick r:id="rId3">
                            <a:extLst>
                              <a:ext uri="{A12FA001-AC4F-418D-AE19-62706E023703}">
                                <ahyp:hlinkClr xmlns:ahyp="http://schemas.microsoft.com/office/drawing/2018/hyperlinkcolor" val="tx"/>
                              </a:ext>
                            </a:extLst>
                          </a:hlinkClick>
                        </a:rPr>
                        <a:t>i</a:t>
                      </a:r>
                      <a:r>
                        <a:rPr lang="en-US" sz="1600" dirty="0">
                          <a:ln w="11430"/>
                          <a:solidFill>
                            <a:srgbClr val="0070C0"/>
                          </a:solidFill>
                          <a:hlinkClick r:id="rId2">
                            <a:extLst>
                              <a:ext uri="{A12FA001-AC4F-418D-AE19-62706E023703}">
                                <ahyp:hlinkClr xmlns:ahyp="http://schemas.microsoft.com/office/drawing/2018/hyperlinkcolor" val="tx"/>
                              </a:ext>
                            </a:extLst>
                          </a:hlinkClick>
                        </a:rPr>
                        <a:t>n</a:t>
                      </a:r>
                      <a:r>
                        <a:rPr lang="en-US" sz="1600" dirty="0">
                          <a:ln w="11430"/>
                          <a:solidFill>
                            <a:srgbClr val="0070C0"/>
                          </a:solidFill>
                          <a:hlinkClick r:id="rId3">
                            <a:extLst>
                              <a:ext uri="{A12FA001-AC4F-418D-AE19-62706E023703}">
                                <ahyp:hlinkClr xmlns:ahyp="http://schemas.microsoft.com/office/drawing/2018/hyperlinkcolor" val="tx"/>
                              </a:ext>
                            </a:extLst>
                          </a:hlinkClick>
                        </a:rPr>
                        <a:t>@moralfashion.com</a:t>
                      </a:r>
                      <a:r>
                        <a:rPr lang="en-US" sz="1600" dirty="0">
                          <a:ln w="11430"/>
                          <a:solidFill>
                            <a:srgbClr val="0070C0"/>
                          </a:solidFill>
                        </a:rPr>
                        <a:t> </a:t>
                      </a:r>
                      <a:endParaRPr lang="en-US" sz="1600" dirty="0">
                        <a:solidFill>
                          <a:srgbClr val="0070C0"/>
                        </a:solidFill>
                      </a:endParaRPr>
                    </a:p>
                  </a:txBody>
                  <a:tcPr/>
                </a:tc>
                <a:extLst>
                  <a:ext uri="{0D108BD9-81ED-4DB2-BD59-A6C34878D82A}">
                    <a16:rowId xmlns:a16="http://schemas.microsoft.com/office/drawing/2014/main" val="3857598425"/>
                  </a:ext>
                </a:extLst>
              </a:tr>
              <a:tr h="473207">
                <a:tc>
                  <a:txBody>
                    <a:bodyPr/>
                    <a:lstStyle/>
                    <a:p>
                      <a:endParaRPr lang="en-US" sz="1600" dirty="0">
                        <a:solidFill>
                          <a:schemeClr val="tx1"/>
                        </a:solidFill>
                      </a:endParaRPr>
                    </a:p>
                  </a:txBody>
                  <a:tcPr/>
                </a:tc>
                <a:tc>
                  <a:txBody>
                    <a:bodyPr/>
                    <a:lstStyle/>
                    <a:p>
                      <a:endParaRPr lang="en-US" sz="1600" dirty="0">
                        <a:solidFill>
                          <a:schemeClr val="tx1"/>
                        </a:solidFill>
                      </a:endParaRPr>
                    </a:p>
                  </a:txBody>
                  <a:tcPr/>
                </a:tc>
                <a:extLst>
                  <a:ext uri="{0D108BD9-81ED-4DB2-BD59-A6C34878D82A}">
                    <a16:rowId xmlns:a16="http://schemas.microsoft.com/office/drawing/2014/main" val="3635162744"/>
                  </a:ext>
                </a:extLst>
              </a:tr>
              <a:tr h="473207">
                <a:tc>
                  <a:txBody>
                    <a:bodyPr/>
                    <a:lstStyle/>
                    <a:p>
                      <a:endParaRPr lang="en-US" sz="1600" dirty="0">
                        <a:solidFill>
                          <a:schemeClr val="tx1"/>
                        </a:solidFill>
                      </a:endParaRPr>
                    </a:p>
                  </a:txBody>
                  <a:tcPr/>
                </a:tc>
                <a:tc>
                  <a:txBody>
                    <a:bodyPr/>
                    <a:lstStyle/>
                    <a:p>
                      <a:endParaRPr lang="en-US" sz="1600" dirty="0">
                        <a:solidFill>
                          <a:schemeClr val="tx1"/>
                        </a:solidFill>
                      </a:endParaRPr>
                    </a:p>
                  </a:txBody>
                  <a:tcPr/>
                </a:tc>
                <a:extLst>
                  <a:ext uri="{0D108BD9-81ED-4DB2-BD59-A6C34878D82A}">
                    <a16:rowId xmlns:a16="http://schemas.microsoft.com/office/drawing/2014/main" val="3508328336"/>
                  </a:ext>
                </a:extLst>
              </a:tr>
              <a:tr h="375906">
                <a:tc>
                  <a:txBody>
                    <a:bodyPr/>
                    <a:lstStyle/>
                    <a:p>
                      <a:pPr>
                        <a:lnSpc>
                          <a:spcPct val="100000"/>
                        </a:lnSpc>
                      </a:pPr>
                      <a:r>
                        <a:rPr lang="en-US" sz="1600" b="1" kern="1200" dirty="0">
                          <a:solidFill>
                            <a:srgbClr val="0070C0"/>
                          </a:solidFill>
                          <a:effectLst/>
                        </a:rPr>
                        <a:t>Director:</a:t>
                      </a:r>
                      <a:r>
                        <a:rPr lang="en-US" sz="1600" kern="1200" dirty="0">
                          <a:solidFill>
                            <a:srgbClr val="0070C0"/>
                          </a:solidFill>
                          <a:effectLst/>
                        </a:rPr>
                        <a:t> </a:t>
                      </a:r>
                      <a:endParaRPr lang="en-US" sz="1600" dirty="0">
                        <a:solidFill>
                          <a:srgbClr val="0070C0"/>
                        </a:solidFill>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dirty="0" err="1">
                          <a:solidFill>
                            <a:srgbClr val="0070C0"/>
                          </a:solidFill>
                        </a:rPr>
                        <a:t>Md.Showkat</a:t>
                      </a:r>
                      <a:r>
                        <a:rPr lang="en-US" sz="1600" dirty="0">
                          <a:solidFill>
                            <a:srgbClr val="0070C0"/>
                          </a:solidFill>
                        </a:rPr>
                        <a:t> Ali</a:t>
                      </a:r>
                    </a:p>
                  </a:txBody>
                  <a:tcPr/>
                </a:tc>
                <a:extLst>
                  <a:ext uri="{0D108BD9-81ED-4DB2-BD59-A6C34878D82A}">
                    <a16:rowId xmlns:a16="http://schemas.microsoft.com/office/drawing/2014/main" val="825865711"/>
                  </a:ext>
                </a:extLst>
              </a:tr>
              <a:tr h="375906">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dirty="0">
                          <a:solidFill>
                            <a:srgbClr val="0070C0"/>
                          </a:solidFill>
                        </a:rPr>
                        <a:t>Cell :</a:t>
                      </a:r>
                    </a:p>
                  </a:txBody>
                  <a:tcPr/>
                </a:tc>
                <a:tc>
                  <a:txBody>
                    <a:bodyPr/>
                    <a:lstStyle/>
                    <a:p>
                      <a:pPr>
                        <a:lnSpc>
                          <a:spcPct val="100000"/>
                        </a:lnSpc>
                      </a:pPr>
                      <a:r>
                        <a:rPr lang="en-US" sz="1600" dirty="0">
                          <a:solidFill>
                            <a:srgbClr val="0070C0"/>
                          </a:solidFill>
                        </a:rPr>
                        <a:t>+8801711-285129</a:t>
                      </a:r>
                    </a:p>
                  </a:txBody>
                  <a:tcPr/>
                </a:tc>
                <a:extLst>
                  <a:ext uri="{0D108BD9-81ED-4DB2-BD59-A6C34878D82A}">
                    <a16:rowId xmlns:a16="http://schemas.microsoft.com/office/drawing/2014/main" val="2883354589"/>
                  </a:ext>
                </a:extLst>
              </a:tr>
              <a:tr h="507693">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dirty="0">
                          <a:solidFill>
                            <a:srgbClr val="0070C0"/>
                          </a:solidFill>
                        </a:rPr>
                        <a:t>E-mail ID:</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dirty="0">
                          <a:ln w="11430"/>
                          <a:solidFill>
                            <a:srgbClr val="0070C0"/>
                          </a:solidFill>
                          <a:hlinkClick r:id="rId4">
                            <a:extLst>
                              <a:ext uri="{A12FA001-AC4F-418D-AE19-62706E023703}">
                                <ahyp:hlinkClr xmlns:ahyp="http://schemas.microsoft.com/office/drawing/2018/hyperlinkcolor" val="tx"/>
                              </a:ext>
                            </a:extLst>
                          </a:hlinkClick>
                        </a:rPr>
                        <a:t>showkat@moralfashion.com</a:t>
                      </a:r>
                      <a:r>
                        <a:rPr lang="en-US" sz="1600" dirty="0">
                          <a:ln w="11430"/>
                          <a:solidFill>
                            <a:srgbClr val="0070C0"/>
                          </a:solidFill>
                        </a:rPr>
                        <a:t> </a:t>
                      </a:r>
                      <a:endParaRPr lang="en-US" sz="1600" dirty="0">
                        <a:solidFill>
                          <a:srgbClr val="0070C0"/>
                        </a:solidFill>
                      </a:endParaRPr>
                    </a:p>
                  </a:txBody>
                  <a:tcPr/>
                </a:tc>
                <a:extLst>
                  <a:ext uri="{0D108BD9-81ED-4DB2-BD59-A6C34878D82A}">
                    <a16:rowId xmlns:a16="http://schemas.microsoft.com/office/drawing/2014/main" val="3210263319"/>
                  </a:ext>
                </a:extLst>
              </a:tr>
            </a:tbl>
          </a:graphicData>
        </a:graphic>
      </p:graphicFrame>
    </p:spTree>
    <p:extLst>
      <p:ext uri="{BB962C8B-B14F-4D97-AF65-F5344CB8AC3E}">
        <p14:creationId xmlns:p14="http://schemas.microsoft.com/office/powerpoint/2010/main" val="1417075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 y="0"/>
            <a:ext cx="5553075" cy="1510645"/>
          </a:xfrm>
          <a:solidFill>
            <a:schemeClr val="accent2">
              <a:lumMod val="40000"/>
              <a:lumOff val="60000"/>
            </a:schemeClr>
          </a:solidFill>
        </p:spPr>
        <p:txBody>
          <a:bodyPr>
            <a:noAutofit/>
          </a:bodyPr>
          <a:lstStyle/>
          <a:p>
            <a:pPr algn="ctr"/>
            <a:r>
              <a:rPr lang="en-US" sz="4000" b="1" dirty="0">
                <a:solidFill>
                  <a:srgbClr val="00B050"/>
                </a:solidFill>
              </a:rPr>
              <a:t>OUR MISSION</a:t>
            </a:r>
          </a:p>
        </p:txBody>
      </p:sp>
      <p:sp>
        <p:nvSpPr>
          <p:cNvPr id="10" name="Content Placeholder 9"/>
          <p:cNvSpPr>
            <a:spLocks noGrp="1"/>
          </p:cNvSpPr>
          <p:nvPr>
            <p:ph idx="1"/>
          </p:nvPr>
        </p:nvSpPr>
        <p:spPr>
          <a:xfrm>
            <a:off x="133351" y="1817304"/>
            <a:ext cx="5991225" cy="2749003"/>
          </a:xfrm>
        </p:spPr>
        <p:txBody>
          <a:bodyPr>
            <a:normAutofit/>
          </a:bodyPr>
          <a:lstStyle/>
          <a:p>
            <a:pPr algn="just"/>
            <a:r>
              <a:rPr lang="en-US" sz="1800" dirty="0">
                <a:solidFill>
                  <a:srgbClr val="0070C0"/>
                </a:solidFill>
              </a:rPr>
              <a:t>Deliver superior-quality products at competitive prices with the shortest possible lead times.</a:t>
            </a:r>
          </a:p>
          <a:p>
            <a:pPr algn="just"/>
            <a:r>
              <a:rPr lang="en-US" sz="1800" dirty="0">
                <a:solidFill>
                  <a:srgbClr val="0070C0"/>
                </a:solidFill>
              </a:rPr>
              <a:t>Foster innovation while ensuring sustainability across all operations.</a:t>
            </a:r>
          </a:p>
          <a:p>
            <a:pPr algn="just"/>
            <a:r>
              <a:rPr lang="en-US" sz="1800" dirty="0">
                <a:solidFill>
                  <a:srgbClr val="0070C0"/>
                </a:solidFill>
              </a:rPr>
              <a:t>Cultivate strong, long-term partnerships with clients and stakeholders.</a:t>
            </a:r>
          </a:p>
          <a:p>
            <a:pPr algn="just"/>
            <a:r>
              <a:rPr lang="en-US" sz="1800" dirty="0">
                <a:solidFill>
                  <a:srgbClr val="0070C0"/>
                </a:solidFill>
              </a:rPr>
              <a:t>Drive customer satisfaction through consistent service excellence and sustainable profitability.</a:t>
            </a:r>
            <a:endParaRPr lang="en-US" dirty="0">
              <a:solidFill>
                <a:srgbClr val="0070C0"/>
              </a:solidFill>
            </a:endParaRPr>
          </a:p>
        </p:txBody>
      </p:sp>
      <p:sp>
        <p:nvSpPr>
          <p:cNvPr id="3" name="Content Placeholder 2"/>
          <p:cNvSpPr txBox="1">
            <a:spLocks/>
          </p:cNvSpPr>
          <p:nvPr/>
        </p:nvSpPr>
        <p:spPr>
          <a:xfrm>
            <a:off x="257176" y="6511267"/>
            <a:ext cx="5991225" cy="2394608"/>
          </a:xfrm>
          <a:prstGeom prst="rect">
            <a:avLst/>
          </a:prstGeom>
        </p:spPr>
        <p:txBody>
          <a:bodyPr vert="horz" lIns="91440" tIns="45720" rIns="91440" bIns="45720" rtlCol="0">
            <a:normAutofit/>
          </a:bodyPr>
          <a:lst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0" indent="0" algn="just">
              <a:buFont typeface="Wingdings 3" charset="2"/>
              <a:buNone/>
            </a:pPr>
            <a:r>
              <a:rPr lang="en-US" sz="1800" b="1" dirty="0">
                <a:solidFill>
                  <a:schemeClr val="accent6">
                    <a:lumMod val="50000"/>
                  </a:schemeClr>
                </a:solidFill>
              </a:rPr>
              <a:t>Moral </a:t>
            </a:r>
            <a:r>
              <a:rPr lang="en-US" sz="1800" b="1" dirty="0">
                <a:solidFill>
                  <a:srgbClr val="0065B0"/>
                </a:solidFill>
              </a:rPr>
              <a:t>F</a:t>
            </a:r>
            <a:r>
              <a:rPr lang="en-US" sz="1800" b="1" dirty="0">
                <a:solidFill>
                  <a:schemeClr val="accent6">
                    <a:lumMod val="50000"/>
                  </a:schemeClr>
                </a:solidFill>
              </a:rPr>
              <a:t>ashions </a:t>
            </a:r>
            <a:r>
              <a:rPr lang="en-US" sz="1800" b="1" dirty="0">
                <a:solidFill>
                  <a:srgbClr val="0065B0"/>
                </a:solidFill>
              </a:rPr>
              <a:t>L</a:t>
            </a:r>
            <a:r>
              <a:rPr lang="en-US" sz="1800" b="1" dirty="0">
                <a:solidFill>
                  <a:schemeClr val="accent6">
                    <a:lumMod val="50000"/>
                  </a:schemeClr>
                </a:solidFill>
              </a:rPr>
              <a:t>td. </a:t>
            </a:r>
            <a:r>
              <a:rPr lang="en-US" sz="1800" dirty="0">
                <a:solidFill>
                  <a:schemeClr val="accent6">
                    <a:lumMod val="50000"/>
                  </a:schemeClr>
                </a:solidFill>
              </a:rPr>
              <a:t>aspires to become a highly competent and sustainable garment manufacturing organization, driven by strong governance and accountability to all stakeholders. The company integrates state-of-the-art technology with proven process techniques and creative design to deliver high-quality, trend-driven garments that meet the ever-evolving demands of the global market.</a:t>
            </a:r>
          </a:p>
        </p:txBody>
      </p:sp>
      <p:sp>
        <p:nvSpPr>
          <p:cNvPr id="4" name="Title 1">
            <a:extLst>
              <a:ext uri="{FF2B5EF4-FFF2-40B4-BE49-F238E27FC236}">
                <a16:creationId xmlns:a16="http://schemas.microsoft.com/office/drawing/2014/main" id="{2D503DC2-A68E-022F-76C3-77E274A8ACEC}"/>
              </a:ext>
            </a:extLst>
          </p:cNvPr>
          <p:cNvSpPr txBox="1">
            <a:spLocks/>
          </p:cNvSpPr>
          <p:nvPr/>
        </p:nvSpPr>
        <p:spPr>
          <a:xfrm>
            <a:off x="0" y="4750440"/>
            <a:ext cx="6124576" cy="1178507"/>
          </a:xfrm>
          <a:prstGeom prst="rect">
            <a:avLst/>
          </a:prstGeom>
          <a:solidFill>
            <a:srgbClr val="A0C9E8"/>
          </a:solidFill>
        </p:spPr>
        <p:txBody>
          <a:bodyPr vert="horz" lIns="91440" tIns="45720" rIns="91440" bIns="45720" rtlCol="0" anchor="b">
            <a:noAutofit/>
          </a:bodyPr>
          <a:lstStyle>
            <a:lvl1pPr algn="l" defTabSz="342900" rtl="0" eaLnBrk="1" latinLnBrk="0" hangingPunct="1">
              <a:spcBef>
                <a:spcPct val="0"/>
              </a:spcBef>
              <a:buNone/>
              <a:defRPr sz="15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a:solidFill>
                  <a:srgbClr val="00B050"/>
                </a:solidFill>
              </a:rPr>
              <a:t>				OUR VISSION</a:t>
            </a:r>
          </a:p>
        </p:txBody>
      </p:sp>
    </p:spTree>
    <p:extLst>
      <p:ext uri="{BB962C8B-B14F-4D97-AF65-F5344CB8AC3E}">
        <p14:creationId xmlns:p14="http://schemas.microsoft.com/office/powerpoint/2010/main" val="1035645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B2927F-D8C8-F86A-8040-ABD666F01054}"/>
              </a:ext>
            </a:extLst>
          </p:cNvPr>
          <p:cNvSpPr txBox="1"/>
          <p:nvPr/>
        </p:nvSpPr>
        <p:spPr>
          <a:xfrm>
            <a:off x="0" y="1"/>
            <a:ext cx="6067425" cy="3477875"/>
          </a:xfrm>
          <a:prstGeom prst="rect">
            <a:avLst/>
          </a:prstGeom>
          <a:solidFill>
            <a:schemeClr val="accent2">
              <a:lumMod val="40000"/>
              <a:lumOff val="6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4000" b="1" dirty="0">
              <a:solidFill>
                <a:srgbClr val="00B050"/>
              </a:solidFill>
              <a:latin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b="1" dirty="0">
                <a:solidFill>
                  <a:srgbClr val="00B050"/>
                </a:solidFill>
                <a:latin typeface="Times New Roman" panose="02020603050405020304" pitchFamily="18" charset="0"/>
                <a:cs typeface="Times New Roman" panose="02020603050405020304" pitchFamily="18" charset="0"/>
              </a:rPr>
              <a:t>MORAL </a:t>
            </a:r>
            <a:r>
              <a:rPr lang="en-US" sz="4000" b="1" dirty="0">
                <a:solidFill>
                  <a:srgbClr val="0070C0"/>
                </a:solidFill>
                <a:latin typeface="Times New Roman" panose="02020603050405020304" pitchFamily="18" charset="0"/>
                <a:cs typeface="Times New Roman" panose="02020603050405020304" pitchFamily="18" charset="0"/>
              </a:rPr>
              <a:t>F</a:t>
            </a:r>
            <a:r>
              <a:rPr lang="en-US" sz="4000" b="1" dirty="0">
                <a:solidFill>
                  <a:srgbClr val="00B050"/>
                </a:solidFill>
                <a:latin typeface="Times New Roman" panose="02020603050405020304" pitchFamily="18" charset="0"/>
                <a:cs typeface="Times New Roman" panose="02020603050405020304" pitchFamily="18" charset="0"/>
              </a:rPr>
              <a:t>ASHIONS </a:t>
            </a:r>
            <a:r>
              <a:rPr lang="en-US" sz="4000" b="1" dirty="0">
                <a:solidFill>
                  <a:srgbClr val="0070C0"/>
                </a:solidFill>
                <a:latin typeface="Times New Roman" panose="02020603050405020304" pitchFamily="18" charset="0"/>
                <a:cs typeface="Times New Roman" panose="02020603050405020304" pitchFamily="18" charset="0"/>
              </a:rPr>
              <a:t>L</a:t>
            </a:r>
            <a:r>
              <a:rPr lang="en-US" sz="4000" b="1" dirty="0">
                <a:solidFill>
                  <a:srgbClr val="00B050"/>
                </a:solidFill>
                <a:latin typeface="Times New Roman" panose="02020603050405020304" pitchFamily="18" charset="0"/>
                <a:cs typeface="Times New Roman" panose="02020603050405020304" pitchFamily="18" charset="0"/>
              </a:rPr>
              <a:t>TD </a:t>
            </a:r>
            <a:r>
              <a:rPr lang="en-US" sz="2000" b="1" dirty="0">
                <a:solidFill>
                  <a:srgbClr val="002060"/>
                </a:solidFill>
                <a:latin typeface="Times New Roman" panose="02020603050405020304" pitchFamily="18" charset="0"/>
                <a:cs typeface="Times New Roman" panose="02020603050405020304" pitchFamily="18" charset="0"/>
              </a:rPr>
              <a:t>EXCLUSIVE KNITWEAR MANUFACTURER</a:t>
            </a:r>
          </a:p>
          <a:p>
            <a:pPr lvl="0" algn="ctr">
              <a:defRPr/>
            </a:pPr>
            <a:endParaRPr lang="en-US" sz="4000" b="1" dirty="0">
              <a:solidFill>
                <a:schemeClr val="bg1"/>
              </a:solidFill>
            </a:endParaRPr>
          </a:p>
          <a:p>
            <a:pPr lvl="0" algn="ctr">
              <a:defRPr/>
            </a:pPr>
            <a:endParaRPr lang="en-US" sz="4000" b="1" dirty="0">
              <a:solidFill>
                <a:schemeClr val="bg1"/>
              </a:solidFill>
            </a:endParaRPr>
          </a:p>
          <a:p>
            <a:pPr lvl="0" algn="ctr">
              <a:defRPr/>
            </a:pPr>
            <a:r>
              <a:rPr lang="en-US" sz="4000" b="1" dirty="0">
                <a:solidFill>
                  <a:srgbClr val="0081E2"/>
                </a:solidFill>
              </a:rPr>
              <a:t>FACTORY LOCATION MAP</a:t>
            </a:r>
            <a:endParaRPr kumimoji="0" lang="en-US" sz="4000" b="1" i="0" u="none" strike="noStrike" kern="1200" cap="none" spc="0" normalizeH="0" baseline="0" noProof="0" dirty="0">
              <a:ln>
                <a:noFill/>
              </a:ln>
              <a:solidFill>
                <a:srgbClr val="0081E2"/>
              </a:solidFill>
              <a:effectLst/>
              <a:uLnTx/>
              <a:uFillTx/>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7C3E7BB-26A9-FA58-FF7E-FD1CE8CE7758}"/>
              </a:ext>
            </a:extLst>
          </p:cNvPr>
          <p:cNvPicPr>
            <a:picLocks noChangeAspect="1"/>
          </p:cNvPicPr>
          <p:nvPr/>
        </p:nvPicPr>
        <p:blipFill>
          <a:blip r:embed="rId2" cstate="print"/>
          <a:srcRect/>
          <a:stretch>
            <a:fillRect/>
          </a:stretch>
        </p:blipFill>
        <p:spPr bwMode="auto">
          <a:xfrm>
            <a:off x="0" y="3848099"/>
            <a:ext cx="6858000" cy="5772150"/>
          </a:xfrm>
          <a:prstGeom prst="rect">
            <a:avLst/>
          </a:prstGeom>
          <a:ln>
            <a:noFill/>
          </a:ln>
          <a:effectLst>
            <a:softEdge rad="112500"/>
          </a:effectLst>
        </p:spPr>
      </p:pic>
    </p:spTree>
    <p:extLst>
      <p:ext uri="{BB962C8B-B14F-4D97-AF65-F5344CB8AC3E}">
        <p14:creationId xmlns:p14="http://schemas.microsoft.com/office/powerpoint/2010/main" val="852619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400"/>
            <a:ext cx="6238875" cy="3377149"/>
          </a:xfrm>
        </p:spPr>
        <p:txBody>
          <a:bodyPr>
            <a:normAutofit fontScale="90000"/>
          </a:bodyPr>
          <a:lstStyle/>
          <a:p>
            <a:pPr>
              <a:spcBef>
                <a:spcPts val="0"/>
              </a:spcBef>
            </a:pPr>
            <a:r>
              <a:rPr lang="en-US" sz="4000" b="1" dirty="0">
                <a:solidFill>
                  <a:srgbClr val="0065B0"/>
                </a:solidFill>
              </a:rPr>
              <a:t>          </a:t>
            </a:r>
            <a:br>
              <a:rPr lang="en-US" sz="4400" b="1" dirty="0">
                <a:solidFill>
                  <a:srgbClr val="0065B0"/>
                </a:solidFill>
              </a:rPr>
            </a:br>
            <a:r>
              <a:rPr lang="en-US" altLang="en-US" sz="1600" b="1" dirty="0">
                <a:solidFill>
                  <a:schemeClr val="accent4">
                    <a:lumMod val="75000"/>
                  </a:schemeClr>
                </a:solidFill>
                <a:latin typeface="Calibri" panose="020F0502020204030204" pitchFamily="34" charset="0"/>
              </a:rPr>
              <a:t>Moral </a:t>
            </a:r>
            <a:r>
              <a:rPr lang="en-US" altLang="en-US" sz="1600" b="1" dirty="0">
                <a:solidFill>
                  <a:srgbClr val="0065B0"/>
                </a:solidFill>
                <a:latin typeface="Calibri" panose="020F0502020204030204" pitchFamily="34" charset="0"/>
              </a:rPr>
              <a:t>F</a:t>
            </a:r>
            <a:r>
              <a:rPr lang="en-US" altLang="en-US" sz="1600" b="1" dirty="0">
                <a:solidFill>
                  <a:schemeClr val="accent4">
                    <a:lumMod val="75000"/>
                  </a:schemeClr>
                </a:solidFill>
                <a:latin typeface="Calibri" panose="020F0502020204030204" pitchFamily="34" charset="0"/>
              </a:rPr>
              <a:t>ashions </a:t>
            </a:r>
            <a:r>
              <a:rPr lang="en-US" altLang="en-US" sz="1600" b="1" dirty="0">
                <a:solidFill>
                  <a:srgbClr val="0065B0"/>
                </a:solidFill>
                <a:latin typeface="Calibri" panose="020F0502020204030204" pitchFamily="34" charset="0"/>
              </a:rPr>
              <a:t>L</a:t>
            </a:r>
            <a:r>
              <a:rPr lang="en-US" altLang="en-US" sz="1600" b="1" dirty="0">
                <a:solidFill>
                  <a:schemeClr val="accent4">
                    <a:lumMod val="75000"/>
                  </a:schemeClr>
                </a:solidFill>
                <a:latin typeface="Calibri" panose="020F0502020204030204" pitchFamily="34" charset="0"/>
              </a:rPr>
              <a:t>td</a:t>
            </a:r>
            <a:r>
              <a:rPr lang="en-US" altLang="en-US" sz="1600" dirty="0">
                <a:solidFill>
                  <a:schemeClr val="accent4">
                    <a:lumMod val="75000"/>
                  </a:schemeClr>
                </a:solidFill>
                <a:latin typeface="Calibri" panose="020F0502020204030204" pitchFamily="34" charset="0"/>
              </a:rPr>
              <a:t>. offers a diverse range of high-quality knit garments, including basic and fancy polo shirts, sweatshirts, and T-shirts. Our product line also extends to a wide variety of men’s, women’s, and children’s knitwear, designed to meet the latest fashion trends and customer requirements. </a:t>
            </a:r>
            <a:br>
              <a:rPr lang="en-US" altLang="en-US" sz="1600" dirty="0">
                <a:solidFill>
                  <a:schemeClr val="tx1"/>
                </a:solidFill>
                <a:latin typeface="Calibri" panose="020F0502020204030204" pitchFamily="34" charset="0"/>
              </a:rPr>
            </a:br>
            <a:r>
              <a:rPr lang="en-US" altLang="en-US" sz="1600" dirty="0">
                <a:solidFill>
                  <a:srgbClr val="0065B0"/>
                </a:solidFill>
                <a:latin typeface="Calibri" panose="020F0502020204030204" pitchFamily="34" charset="0"/>
              </a:rPr>
              <a:t>We specialize in different fabric types such as single jersey, pique, interlock, fleece, and rib, with options for both basic and value-added styles. Our capabilities include various embellishments like printing (screen, pigment, discharge), embroidery, appliqué, and washing effects.</a:t>
            </a:r>
            <a:br>
              <a:rPr lang="en-US" altLang="en-US" sz="1600" dirty="0">
                <a:solidFill>
                  <a:srgbClr val="0065B0"/>
                </a:solidFill>
                <a:latin typeface="Calibri" panose="020F0502020204030204" pitchFamily="34" charset="0"/>
              </a:rPr>
            </a:br>
            <a:r>
              <a:rPr lang="en-US" altLang="en-US" sz="1600" dirty="0">
                <a:solidFill>
                  <a:schemeClr val="accent4">
                    <a:lumMod val="75000"/>
                  </a:schemeClr>
                </a:solidFill>
                <a:latin typeface="Calibri" panose="020F0502020204030204" pitchFamily="34" charset="0"/>
              </a:rPr>
              <a:t>We are committed to delivering products with superior quality, precise fitting, and excellent finishing, ensuring compliance with international standards and buyer specifications</a:t>
            </a:r>
            <a:r>
              <a:rPr lang="en-US" altLang="en-US" sz="2000" dirty="0">
                <a:solidFill>
                  <a:schemeClr val="accent4">
                    <a:lumMod val="75000"/>
                  </a:schemeClr>
                </a:solidFill>
                <a:latin typeface="Calibri" panose="020F0502020204030204" pitchFamily="34" charset="0"/>
              </a:rPr>
              <a:t>.</a:t>
            </a:r>
            <a:br>
              <a:rPr lang="en-US" altLang="en-US" sz="1650" dirty="0">
                <a:solidFill>
                  <a:schemeClr val="accent4">
                    <a:lumMod val="75000"/>
                  </a:schemeClr>
                </a:solidFill>
                <a:latin typeface="Calibri" panose="020F0502020204030204" pitchFamily="34" charset="0"/>
              </a:rPr>
            </a:br>
            <a:r>
              <a:rPr lang="en-US" altLang="en-US" b="1" dirty="0">
                <a:solidFill>
                  <a:srgbClr val="0065B0"/>
                </a:solidFill>
                <a:latin typeface="Calibri" panose="020F0502020204030204" pitchFamily="34" charset="0"/>
              </a:rPr>
              <a:t>Per day capacity</a:t>
            </a:r>
            <a:br>
              <a:rPr lang="en-US" altLang="en-US" sz="1650" dirty="0">
                <a:solidFill>
                  <a:srgbClr val="0065B0"/>
                </a:solidFill>
                <a:latin typeface="Calibri" panose="020F0502020204030204" pitchFamily="34" charset="0"/>
              </a:rPr>
            </a:br>
            <a:endParaRPr lang="en-US" dirty="0">
              <a:solidFill>
                <a:srgbClr val="0065B0"/>
              </a:solidFill>
            </a:endParaRPr>
          </a:p>
        </p:txBody>
      </p:sp>
      <p:pic>
        <p:nvPicPr>
          <p:cNvPr id="29" name="Picture 28">
            <a:extLst>
              <a:ext uri="{FF2B5EF4-FFF2-40B4-BE49-F238E27FC236}">
                <a16:creationId xmlns:a16="http://schemas.microsoft.com/office/drawing/2014/main" id="{C68BFBDB-A75E-6B04-1A58-A74343609303}"/>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300000"/>
                    </a14:imgEffect>
                  </a14:imgLayer>
                </a14:imgProps>
              </a:ext>
            </a:extLst>
          </a:blip>
          <a:srcRect/>
          <a:stretch>
            <a:fillRect/>
          </a:stretch>
        </p:blipFill>
        <p:spPr bwMode="auto">
          <a:xfrm>
            <a:off x="1" y="3324224"/>
            <a:ext cx="6858000" cy="6534150"/>
          </a:xfrm>
          <a:prstGeom prst="rect">
            <a:avLst/>
          </a:prstGeom>
          <a:ln>
            <a:noFill/>
          </a:ln>
          <a:effectLst>
            <a:softEdge rad="112500"/>
          </a:effectLst>
        </p:spPr>
      </p:pic>
      <p:sp>
        <p:nvSpPr>
          <p:cNvPr id="31" name="TextBox 30">
            <a:extLst>
              <a:ext uri="{FF2B5EF4-FFF2-40B4-BE49-F238E27FC236}">
                <a16:creationId xmlns:a16="http://schemas.microsoft.com/office/drawing/2014/main" id="{19C9FF0A-EE0A-865B-DC74-6A3A15578DA1}"/>
              </a:ext>
            </a:extLst>
          </p:cNvPr>
          <p:cNvSpPr txBox="1"/>
          <p:nvPr/>
        </p:nvSpPr>
        <p:spPr>
          <a:xfrm>
            <a:off x="1724024" y="4340744"/>
            <a:ext cx="1647827"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marR="0">
              <a:buNone/>
            </a:pPr>
            <a:r>
              <a:rPr lang="en-US"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Polo Shirt</a:t>
            </a:r>
            <a:endPar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R="0">
              <a:buNone/>
            </a:pPr>
            <a:r>
              <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rPr>
              <a:t>Style: Regular/Fancy</a:t>
            </a:r>
          </a:p>
          <a:p>
            <a:pPr marR="0">
              <a:buNone/>
            </a:pPr>
            <a:r>
              <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rPr>
              <a:t>Production Capacity:</a:t>
            </a:r>
            <a:r>
              <a:rPr lang="en-US" sz="1200" dirty="0">
                <a:solidFill>
                  <a:schemeClr val="tx1"/>
                </a:solidFill>
                <a:latin typeface="Calibri" panose="020F0502020204030204" pitchFamily="34" charset="0"/>
                <a:ea typeface="Calibri" panose="020F0502020204030204" pitchFamily="34" charset="0"/>
                <a:cs typeface="Arial" panose="020B0604020202020204" pitchFamily="34" charset="0"/>
              </a:rPr>
              <a:t> </a:t>
            </a:r>
            <a:r>
              <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rPr>
              <a:t>10,000 Per day</a:t>
            </a:r>
          </a:p>
        </p:txBody>
      </p:sp>
      <p:sp>
        <p:nvSpPr>
          <p:cNvPr id="33" name="TextBox 32">
            <a:extLst>
              <a:ext uri="{FF2B5EF4-FFF2-40B4-BE49-F238E27FC236}">
                <a16:creationId xmlns:a16="http://schemas.microsoft.com/office/drawing/2014/main" id="{C243B4F7-525C-6ACE-6EE3-A822811EABAC}"/>
              </a:ext>
            </a:extLst>
          </p:cNvPr>
          <p:cNvSpPr txBox="1"/>
          <p:nvPr/>
        </p:nvSpPr>
        <p:spPr>
          <a:xfrm>
            <a:off x="4876799" y="5262656"/>
            <a:ext cx="1714501" cy="831061"/>
          </a:xfrm>
          <a:prstGeom prst="rect">
            <a:avLst/>
          </a:prstGeom>
          <a:noFill/>
        </p:spPr>
        <p:txBody>
          <a:bodyPr wrap="square">
            <a:spAutoFit/>
          </a:bodyPr>
          <a:lstStyle/>
          <a:p>
            <a:pPr marL="63500" marR="0">
              <a:buNone/>
            </a:pPr>
            <a:r>
              <a:rPr lang="en-US" sz="1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Reglan Sleeve T-Shirt</a:t>
            </a:r>
            <a:endPar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ts val="5"/>
              </a:lnSpc>
              <a:buNone/>
            </a:pPr>
            <a:r>
              <a:rPr lang="en-US" sz="1200" dirty="0">
                <a:solidFill>
                  <a:srgbClr val="FFFF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L="63500"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Style: Regula</a:t>
            </a:r>
          </a:p>
          <a:p>
            <a:pPr marL="63500"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Production Capacity:</a:t>
            </a:r>
          </a:p>
          <a:p>
            <a:pPr marL="63500"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15,000 per day</a:t>
            </a:r>
          </a:p>
        </p:txBody>
      </p:sp>
      <p:sp>
        <p:nvSpPr>
          <p:cNvPr id="35" name="TextBox 34">
            <a:extLst>
              <a:ext uri="{FF2B5EF4-FFF2-40B4-BE49-F238E27FC236}">
                <a16:creationId xmlns:a16="http://schemas.microsoft.com/office/drawing/2014/main" id="{E6CB757D-9B4B-AAF5-4E9A-7B935BDF9E45}"/>
              </a:ext>
            </a:extLst>
          </p:cNvPr>
          <p:cNvSpPr txBox="1"/>
          <p:nvPr/>
        </p:nvSpPr>
        <p:spPr>
          <a:xfrm>
            <a:off x="2071685" y="6359604"/>
            <a:ext cx="1471615" cy="830997"/>
          </a:xfrm>
          <a:prstGeom prst="rect">
            <a:avLst/>
          </a:prstGeom>
          <a:noFill/>
        </p:spPr>
        <p:txBody>
          <a:bodyPr wrap="square">
            <a:spAutoFit/>
          </a:bodyPr>
          <a:lstStyle/>
          <a:p>
            <a:pPr marR="0">
              <a:buNone/>
            </a:pPr>
            <a:r>
              <a:rPr lang="en-US" sz="1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Printed T-Shirt</a:t>
            </a:r>
            <a:endPar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Style: Basic/Fancy</a:t>
            </a:r>
          </a:p>
          <a:p>
            <a:pPr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Production Capacity: 20,000 Per day</a:t>
            </a:r>
          </a:p>
        </p:txBody>
      </p:sp>
      <p:sp>
        <p:nvSpPr>
          <p:cNvPr id="37" name="TextBox 36">
            <a:extLst>
              <a:ext uri="{FF2B5EF4-FFF2-40B4-BE49-F238E27FC236}">
                <a16:creationId xmlns:a16="http://schemas.microsoft.com/office/drawing/2014/main" id="{E34BBA63-8BBC-EF81-E28E-975DF332E101}"/>
              </a:ext>
            </a:extLst>
          </p:cNvPr>
          <p:cNvSpPr txBox="1"/>
          <p:nvPr/>
        </p:nvSpPr>
        <p:spPr>
          <a:xfrm>
            <a:off x="2157412" y="8539365"/>
            <a:ext cx="1543051" cy="830997"/>
          </a:xfrm>
          <a:prstGeom prst="rect">
            <a:avLst/>
          </a:prstGeom>
          <a:noFill/>
        </p:spPr>
        <p:txBody>
          <a:bodyPr wrap="square">
            <a:spAutoFit/>
          </a:bodyPr>
          <a:lstStyle/>
          <a:p>
            <a:pPr marR="0">
              <a:buNone/>
            </a:pPr>
            <a:r>
              <a:rPr lang="en-US" sz="1200" b="1" dirty="0">
                <a:effectLst/>
                <a:latin typeface="Calibri" panose="020F0502020204030204" pitchFamily="34" charset="0"/>
                <a:ea typeface="Calibri" panose="020F0502020204030204" pitchFamily="34" charset="0"/>
                <a:cs typeface="Arial" panose="020B0604020202020204" pitchFamily="34" charset="0"/>
              </a:rPr>
              <a:t>Ladies Leggings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R="0">
              <a:buNone/>
            </a:pPr>
            <a:r>
              <a:rPr lang="en-US" sz="1200" dirty="0">
                <a:effectLst/>
                <a:latin typeface="Calibri" panose="020F0502020204030204" pitchFamily="34" charset="0"/>
                <a:ea typeface="Calibri" panose="020F0502020204030204" pitchFamily="34" charset="0"/>
                <a:cs typeface="Arial" panose="020B0604020202020204" pitchFamily="34" charset="0"/>
              </a:rPr>
              <a:t>Style: Basic/Fancy</a:t>
            </a:r>
          </a:p>
          <a:p>
            <a:pPr marR="0">
              <a:buNone/>
            </a:pPr>
            <a:r>
              <a:rPr lang="en-US" sz="1200" dirty="0">
                <a:effectLst/>
                <a:latin typeface="Calibri" panose="020F0502020204030204" pitchFamily="34" charset="0"/>
                <a:ea typeface="Calibri" panose="020F0502020204030204" pitchFamily="34" charset="0"/>
                <a:cs typeface="Arial" panose="020B0604020202020204" pitchFamily="34" charset="0"/>
              </a:rPr>
              <a:t>Production Capacity:</a:t>
            </a:r>
          </a:p>
          <a:p>
            <a:pPr marR="0"/>
            <a:r>
              <a:rPr lang="en-US" sz="1200" dirty="0">
                <a:effectLst/>
                <a:latin typeface="Calibri" panose="020F0502020204030204" pitchFamily="34" charset="0"/>
                <a:ea typeface="Calibri" panose="020F0502020204030204" pitchFamily="34" charset="0"/>
                <a:cs typeface="Arial" panose="020B0604020202020204" pitchFamily="34" charset="0"/>
              </a:rPr>
              <a:t>20,000 per day</a:t>
            </a:r>
          </a:p>
        </p:txBody>
      </p:sp>
      <p:sp>
        <p:nvSpPr>
          <p:cNvPr id="40" name="TextBox 39">
            <a:extLst>
              <a:ext uri="{FF2B5EF4-FFF2-40B4-BE49-F238E27FC236}">
                <a16:creationId xmlns:a16="http://schemas.microsoft.com/office/drawing/2014/main" id="{7163E82D-EAB3-1E14-0960-C64C785AAF08}"/>
              </a:ext>
            </a:extLst>
          </p:cNvPr>
          <p:cNvSpPr txBox="1"/>
          <p:nvPr/>
        </p:nvSpPr>
        <p:spPr>
          <a:xfrm>
            <a:off x="5057773" y="8304871"/>
            <a:ext cx="1543051" cy="830997"/>
          </a:xfrm>
          <a:prstGeom prst="rect">
            <a:avLst/>
          </a:prstGeom>
          <a:noFill/>
        </p:spPr>
        <p:txBody>
          <a:bodyPr wrap="square">
            <a:spAutoFit/>
          </a:bodyPr>
          <a:lstStyle/>
          <a:p>
            <a:pPr marR="0">
              <a:buNone/>
            </a:pPr>
            <a:r>
              <a:rPr lang="en-US" sz="1200" b="1" dirty="0">
                <a:solidFill>
                  <a:srgbClr val="FFFF00"/>
                </a:solidFill>
                <a:effectLst/>
                <a:latin typeface="Calibri" panose="020F0502020204030204" pitchFamily="34" charset="0"/>
                <a:ea typeface="Calibri" panose="020F0502020204030204" pitchFamily="34" charset="0"/>
                <a:cs typeface="Arial" panose="020B0604020202020204" pitchFamily="34" charset="0"/>
              </a:rPr>
              <a:t>Ladies Wear</a:t>
            </a:r>
            <a:endPar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Style: Basic/Fancy</a:t>
            </a:r>
          </a:p>
          <a:p>
            <a:pPr marR="0">
              <a:buNone/>
            </a:pP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Production Capacity:</a:t>
            </a:r>
          </a:p>
          <a:p>
            <a:pPr marR="0">
              <a:buNone/>
            </a:pPr>
            <a:r>
              <a:rPr lang="en-US" sz="1200" dirty="0">
                <a:solidFill>
                  <a:srgbClr val="FFFF00"/>
                </a:solidFill>
                <a:latin typeface="Calibri" panose="020F0502020204030204" pitchFamily="34" charset="0"/>
                <a:ea typeface="Calibri" panose="020F0502020204030204" pitchFamily="34" charset="0"/>
                <a:cs typeface="Arial" panose="020B0604020202020204" pitchFamily="34" charset="0"/>
              </a:rPr>
              <a:t>20</a:t>
            </a:r>
            <a:r>
              <a:rPr lang="en-US" sz="1200" dirty="0">
                <a:solidFill>
                  <a:srgbClr val="FFFF00"/>
                </a:solidFill>
                <a:effectLst/>
                <a:latin typeface="Calibri" panose="020F0502020204030204" pitchFamily="34" charset="0"/>
                <a:ea typeface="Calibri" panose="020F0502020204030204" pitchFamily="34" charset="0"/>
                <a:cs typeface="Arial" panose="020B0604020202020204" pitchFamily="34" charset="0"/>
              </a:rPr>
              <a:t>,000 per day</a:t>
            </a:r>
          </a:p>
        </p:txBody>
      </p:sp>
      <p:sp>
        <p:nvSpPr>
          <p:cNvPr id="5" name="TextBox 4">
            <a:extLst>
              <a:ext uri="{FF2B5EF4-FFF2-40B4-BE49-F238E27FC236}">
                <a16:creationId xmlns:a16="http://schemas.microsoft.com/office/drawing/2014/main" id="{8A42813F-38A2-8246-A313-A6A3E72EA361}"/>
              </a:ext>
            </a:extLst>
          </p:cNvPr>
          <p:cNvSpPr txBox="1"/>
          <p:nvPr/>
        </p:nvSpPr>
        <p:spPr>
          <a:xfrm>
            <a:off x="14285" y="-55508"/>
            <a:ext cx="6038849" cy="584775"/>
          </a:xfrm>
          <a:prstGeom prst="rect">
            <a:avLst/>
          </a:prstGeom>
          <a:solidFill>
            <a:schemeClr val="accent2">
              <a:lumMod val="40000"/>
              <a:lumOff val="60000"/>
            </a:schemeClr>
          </a:solidFill>
        </p:spPr>
        <p:txBody>
          <a:bodyPr wrap="square">
            <a:spAutoFit/>
          </a:bodyPr>
          <a:lstStyle/>
          <a:p>
            <a:pPr algn="ctr"/>
            <a:r>
              <a:rPr lang="en-US" sz="3200" b="1" dirty="0">
                <a:solidFill>
                  <a:srgbClr val="00B050"/>
                </a:solidFill>
              </a:rPr>
              <a:t>PRODUCT GALLERY</a:t>
            </a:r>
          </a:p>
        </p:txBody>
      </p:sp>
    </p:spTree>
    <p:extLst>
      <p:ext uri="{BB962C8B-B14F-4D97-AF65-F5344CB8AC3E}">
        <p14:creationId xmlns:p14="http://schemas.microsoft.com/office/powerpoint/2010/main" val="221701522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2397</TotalTime>
  <Words>2917</Words>
  <Application>Microsoft Office PowerPoint</Application>
  <PresentationFormat>A4 Paper (210x297 mm)</PresentationFormat>
  <Paragraphs>520</Paragraphs>
  <Slides>24</Slides>
  <Notes>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Algerian</vt:lpstr>
      <vt:lpstr>Amasis MT Pro</vt:lpstr>
      <vt:lpstr>Aptos</vt:lpstr>
      <vt:lpstr>Arial</vt:lpstr>
      <vt:lpstr>Arial Black</vt:lpstr>
      <vt:lpstr>Broadway</vt:lpstr>
      <vt:lpstr>Calibri</vt:lpstr>
      <vt:lpstr>Calibri Light</vt:lpstr>
      <vt:lpstr>Georgia</vt:lpstr>
      <vt:lpstr>Times New Roman</vt:lpstr>
      <vt:lpstr>Trebuchet MS</vt:lpstr>
      <vt:lpstr>Wingdings</vt:lpstr>
      <vt:lpstr>Wingdings 3</vt:lpstr>
      <vt:lpstr>Facet</vt:lpstr>
      <vt:lpstr>PowerPoint Presentation</vt:lpstr>
      <vt:lpstr>PowerPoint Presentation</vt:lpstr>
      <vt:lpstr>PowerPoint Presentation</vt:lpstr>
      <vt:lpstr>ABOUT THE COMPANY WELCOME TO MORAL FASHIONS LTD</vt:lpstr>
      <vt:lpstr>  GENERAL INFORMATION         </vt:lpstr>
      <vt:lpstr>  IMPORTANT CONTRACT      </vt:lpstr>
      <vt:lpstr>OUR MISSION</vt:lpstr>
      <vt:lpstr>PowerPoint Presentation</vt:lpstr>
      <vt:lpstr>           Moral Fashions Ltd. offers a diverse range of high-quality knit garments, including basic and fancy polo shirts, sweatshirts, and T-shirts. Our product line also extends to a wide variety of men’s, women’s, and children’s knitwear, designed to meet the latest fashion trends and customer requirements.  We specialize in different fabric types such as single jersey, pique, interlock, fleece, and rib, with options for both basic and value-added styles. Our capabilities include various embellishments like printing (screen, pigment, discharge), embroidery, appliqué, and washing effects. We are committed to delivering products with superior quality, precise fitting, and excellent finishing, ensuring compliance with international standards and buyer specifications. Per day capacity </vt:lpstr>
      <vt:lpstr>PowerPoint Presentation</vt:lpstr>
      <vt:lpstr>PowerPoint Presentation</vt:lpstr>
      <vt:lpstr>QUALITY CONTROL &amp; ASSURANCE </vt:lpstr>
      <vt:lpstr>CUTTING DEPARTMENT</vt:lpstr>
      <vt:lpstr>PowerPoint Presentation</vt:lpstr>
      <vt:lpstr>FINISHING DEPARTMENT</vt:lpstr>
      <vt:lpstr>WORK PLACE &amp; ENVIRONMENT</vt:lpstr>
      <vt:lpstr>COMPLIANCE &amp; POLICY</vt:lpstr>
      <vt:lpstr> BEING COMPLAINT IS OUR PRIMARY FOCUS</vt:lpstr>
      <vt:lpstr> MEMBERSHIP CERTIFICATIONS</vt:lpstr>
      <vt:lpstr>MACHINARIES</vt:lpstr>
      <vt:lpstr> KNITTING MACHINERIES</vt:lpstr>
      <vt:lpstr>  OUR HONORABLE CLIENT</vt:lpstr>
      <vt:lpstr> CUSTOMER LIST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MORAL FASHIONS LTD</dc:title>
  <dc:creator>Windows User</dc:creator>
  <cp:lastModifiedBy>USER</cp:lastModifiedBy>
  <cp:revision>442</cp:revision>
  <cp:lastPrinted>2026-05-04T05:21:29Z</cp:lastPrinted>
  <dcterms:created xsi:type="dcterms:W3CDTF">2019-03-13T06:21:08Z</dcterms:created>
  <dcterms:modified xsi:type="dcterms:W3CDTF">2026-05-09T05:48:13Z</dcterms:modified>
</cp:coreProperties>
</file>